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0" r:id="rId2"/>
    <p:sldMasterId id="2147483713" r:id="rId3"/>
    <p:sldMasterId id="2147483725" r:id="rId4"/>
    <p:sldMasterId id="2147483741" r:id="rId5"/>
    <p:sldMasterId id="2147483753" r:id="rId6"/>
    <p:sldMasterId id="2147483765" r:id="rId7"/>
    <p:sldMasterId id="2147483779" r:id="rId8"/>
    <p:sldMasterId id="2147483791" r:id="rId9"/>
  </p:sldMasterIdLst>
  <p:notesMasterIdLst>
    <p:notesMasterId r:id="rId35"/>
  </p:notesMasterIdLst>
  <p:sldIdLst>
    <p:sldId id="257" r:id="rId10"/>
    <p:sldId id="259" r:id="rId11"/>
    <p:sldId id="288" r:id="rId12"/>
    <p:sldId id="262" r:id="rId13"/>
    <p:sldId id="260" r:id="rId14"/>
    <p:sldId id="275" r:id="rId15"/>
    <p:sldId id="1222" r:id="rId16"/>
    <p:sldId id="263" r:id="rId17"/>
    <p:sldId id="264" r:id="rId18"/>
    <p:sldId id="266" r:id="rId19"/>
    <p:sldId id="265" r:id="rId20"/>
    <p:sldId id="267" r:id="rId21"/>
    <p:sldId id="1223" r:id="rId22"/>
    <p:sldId id="1224" r:id="rId23"/>
    <p:sldId id="459" r:id="rId24"/>
    <p:sldId id="293" r:id="rId25"/>
    <p:sldId id="1225" r:id="rId26"/>
    <p:sldId id="268" r:id="rId27"/>
    <p:sldId id="277" r:id="rId28"/>
    <p:sldId id="470" r:id="rId29"/>
    <p:sldId id="472" r:id="rId30"/>
    <p:sldId id="285" r:id="rId31"/>
    <p:sldId id="269" r:id="rId32"/>
    <p:sldId id="272" r:id="rId33"/>
    <p:sldId id="273" r:id="rId34"/>
  </p:sldIdLst>
  <p:sldSz cx="9144000" cy="6858000" type="screen4x3"/>
  <p:notesSz cx="6858000" cy="99456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2553" autoAdjust="0"/>
  </p:normalViewPr>
  <p:slideViewPr>
    <p:cSldViewPr snapToGrid="0">
      <p:cViewPr varScale="1">
        <p:scale>
          <a:sx n="76" d="100"/>
          <a:sy n="76" d="100"/>
        </p:scale>
        <p:origin x="24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395A3-5E8B-4F99-A0E0-9C83DEC60A05}" type="datetimeFigureOut">
              <a:rPr lang="en-GB" smtClean="0"/>
              <a:t>23/10/2018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128588"/>
            <a:ext cx="6702425" cy="502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47472" y="5285374"/>
            <a:ext cx="5824728" cy="34171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05FA-4B39-456C-BE26-4F1ED62144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19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xthelp.com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cricksoft.com/" TargetMode="External"/><Relationship Id="rId4" Type="http://schemas.openxmlformats.org/officeDocument/2006/relationships/hyperlink" Target="http://www.clarosoftware.com/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2D72-D9D4-4A76-9594-966B23DEE04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216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2D72-D9D4-4A76-9594-966B23DEE04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864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F05FA-4B39-456C-BE26-4F1ED621445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913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2D72-D9D4-4A76-9594-966B23DEE047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762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05FA-4B39-456C-BE26-4F1ED621445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587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05FA-4B39-456C-BE26-4F1ED621445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063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913" y="107950"/>
            <a:ext cx="6480175" cy="4859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FD2F62F-7E66-494C-88B8-DD0A3D63034A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932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sz="1600" dirty="0" err="1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Texthelp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95000"/>
                  </a:schemeClr>
                </a:solidFill>
              </a:rPr>
              <a:t>Read&amp;Write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</a:rPr>
              <a:t> for Chrome / Google Docs, PC / Mac, iPad</a:t>
            </a:r>
          </a:p>
          <a:p>
            <a:pPr>
              <a:spcBef>
                <a:spcPts val="600"/>
              </a:spcBef>
            </a:pPr>
            <a:r>
              <a:rPr lang="en-GB" sz="1600" dirty="0">
                <a:solidFill>
                  <a:schemeClr val="bg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ClaroRead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</a:rPr>
              <a:t> Software – range of software and apps</a:t>
            </a:r>
          </a:p>
          <a:p>
            <a:pPr>
              <a:spcBef>
                <a:spcPts val="600"/>
              </a:spcBef>
            </a:pPr>
            <a:r>
              <a:rPr lang="en-GB" sz="1600" dirty="0">
                <a:solidFill>
                  <a:schemeClr val="bg1">
                    <a:lumMod val="9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Crick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</a:rPr>
              <a:t> software – Clicker and </a:t>
            </a:r>
            <a:r>
              <a:rPr lang="en-GB" sz="1600" dirty="0" err="1">
                <a:solidFill>
                  <a:schemeClr val="bg1">
                    <a:lumMod val="95000"/>
                  </a:schemeClr>
                </a:solidFill>
              </a:rPr>
              <a:t>DocsPlus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</a:rPr>
              <a:t> integrate text to speech with Word Processing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05FA-4B39-456C-BE26-4F1ED6214451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676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2D72-D9D4-4A76-9594-966B23DEE047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402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913" y="107950"/>
            <a:ext cx="6480175" cy="4859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lt1"/>
                </a:solidFill>
              </a:rPr>
              <a:t>My pupils are not good at typing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lt1"/>
                </a:solidFill>
              </a:rPr>
              <a:t>I can’t get books on to the computer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84620AC-19FF-4FC3-B82E-DA1B6A70DDE7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520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913" y="107950"/>
            <a:ext cx="6480175" cy="4859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lt1"/>
                </a:solidFill>
              </a:rPr>
              <a:t>My pupils are not good at typing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lt1"/>
                </a:solidFill>
              </a:rPr>
              <a:t>I can’t get books on to the computer</a:t>
            </a:r>
          </a:p>
          <a:p>
            <a:endParaRPr lang="en-GB" sz="1200" dirty="0">
              <a:solidFill>
                <a:schemeClr val="lt1"/>
              </a:solidFill>
            </a:endParaRPr>
          </a:p>
          <a:p>
            <a:r>
              <a:rPr lang="en-GB" sz="1200" kern="1200" dirty="0">
                <a:solidFill>
                  <a:srgbClr val="FFFFD9"/>
                </a:solidFill>
                <a:latin typeface="Arial" charset="0"/>
                <a:ea typeface="+mn-ea"/>
                <a:cs typeface="+mn-cs"/>
              </a:rPr>
              <a:t>; balance the different levels of support and features against your budget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84620AC-19FF-4FC3-B82E-DA1B6A70DDE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08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10274903"/>
            <a:ext cx="2971800" cy="540883"/>
          </a:xfrm>
          <a:prstGeom prst="rect">
            <a:avLst/>
          </a:prstGeom>
        </p:spPr>
        <p:txBody>
          <a:bodyPr lIns="88633" tIns="44316" rIns="88633" bIns="44316"/>
          <a:lstStyle/>
          <a:p>
            <a:fld id="{4D6744EB-F120-4F7B-9C5F-A34A2910881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965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913" y="107950"/>
            <a:ext cx="6480175" cy="4859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Nordström</a:t>
            </a:r>
            <a:r>
              <a:rPr lang="en-GB" sz="14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T., Nilsson, S., Gustafson, S., &amp; </a:t>
            </a:r>
            <a:r>
              <a:rPr lang="en-GB" sz="14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Svensson</a:t>
            </a:r>
            <a:r>
              <a:rPr lang="en-GB" sz="14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I. (2018). Assistive technology applications for students with reading difficulties: special education teacher’s experiences and perceptions. </a:t>
            </a:r>
            <a:r>
              <a:rPr lang="en-GB" sz="14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Disability and Rehabilitation: Assistive Technology</a:t>
            </a:r>
            <a:r>
              <a:rPr lang="en-GB" sz="14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1-11. https://www.tandfonline.com/doi/full/10.1080/17483107.2018.1499142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949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913" y="107950"/>
            <a:ext cx="6480175" cy="4859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FD2F62F-7E66-494C-88B8-DD0A3D63034A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456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10274903"/>
            <a:ext cx="2971800" cy="540883"/>
          </a:xfrm>
          <a:prstGeom prst="rect">
            <a:avLst/>
          </a:prstGeom>
        </p:spPr>
        <p:txBody>
          <a:bodyPr lIns="88633" tIns="44316" rIns="88633" bIns="44316"/>
          <a:lstStyle/>
          <a:p>
            <a:fld id="{0B782D72-D9D4-4A76-9594-966B23DEE047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301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05FA-4B39-456C-BE26-4F1ED6214451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9315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05FA-4B39-456C-BE26-4F1ED6214451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94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2825" y="762000"/>
            <a:ext cx="5076825" cy="380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744EB-F120-4F7B-9C5F-A34A2910881E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970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duty for an awarding body to make a reasonable adjustment will apply where assessment arrangements would put a disabled candidate at a substantial disadvantage in comparison with a candidate who is not disabled. In such circumstances, the awarding body is required to take reasonable steps to avoid that disadvantage. These reasonable adjustments are provided through the Access Arrangements.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744EB-F120-4F7B-9C5F-A34A2910881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769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F05FA-4B39-456C-BE26-4F1ED621445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608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05FA-4B39-456C-BE26-4F1ED621445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705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2025" y="741363"/>
            <a:ext cx="4933950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744EB-F120-4F7B-9C5F-A34A2910881E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389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2D72-D9D4-4A76-9594-966B23DEE04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829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F05FA-4B39-456C-BE26-4F1ED621445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52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14F91FA-BD90-4637-8C95-2ACA54D36568}" type="datetimeFigureOut">
              <a:rPr lang="en-GB" smtClean="0"/>
              <a:t>23/10/2018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748DB04-B33D-4C0E-BA9C-CB1F293B4E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79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14F91FA-BD90-4637-8C95-2ACA54D36568}" type="datetimeFigureOut">
              <a:rPr lang="en-GB" smtClean="0"/>
              <a:t>23/10/2018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748DB04-B33D-4C0E-BA9C-CB1F293B4E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0306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408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5664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803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5958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3279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2153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7937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6938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5320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25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14F91FA-BD90-4637-8C95-2ACA54D36568}" type="datetimeFigureOut">
              <a:rPr lang="en-GB" smtClean="0"/>
              <a:t>23/10/2018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748DB04-B33D-4C0E-BA9C-CB1F293B4E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216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00" y="214290"/>
            <a:ext cx="7772400" cy="92869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2168" name="AutoShape 8"/>
          <p:cNvSpPr>
            <a:spLocks noChangeArrowheads="1"/>
          </p:cNvSpPr>
          <p:nvPr/>
        </p:nvSpPr>
        <p:spPr bwMode="auto">
          <a:xfrm>
            <a:off x="-2554288" y="1371600"/>
            <a:ext cx="3455988" cy="3657600"/>
          </a:xfrm>
          <a:custGeom>
            <a:avLst/>
            <a:gdLst>
              <a:gd name="G0" fmla="+- 12083 0 0"/>
              <a:gd name="G1" fmla="+- -3200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4083" y="2368"/>
              </a:cxn>
              <a:cxn ang="0">
                <a:pos x="64000" y="32000"/>
              </a:cxn>
              <a:cxn ang="0">
                <a:pos x="44083" y="61631"/>
              </a:cxn>
              <a:cxn ang="0">
                <a:pos x="44083" y="61631"/>
              </a:cxn>
              <a:cxn ang="0">
                <a:pos x="44082" y="61631"/>
              </a:cxn>
              <a:cxn ang="0">
                <a:pos x="44083" y="61632"/>
              </a:cxn>
              <a:cxn ang="0">
                <a:pos x="44083" y="2368"/>
              </a:cxn>
              <a:cxn ang="0">
                <a:pos x="44082" y="2368"/>
              </a:cxn>
              <a:cxn ang="0">
                <a:pos x="44083" y="2368"/>
              </a:cxn>
            </a:cxnLst>
            <a:rect l="T13" t="T15" r="T17" b="T19"/>
            <a:pathLst>
              <a:path w="64000" h="64000">
                <a:moveTo>
                  <a:pt x="44083" y="2368"/>
                </a:moveTo>
                <a:cubicBezTo>
                  <a:pt x="56127" y="7280"/>
                  <a:pt x="64000" y="18993"/>
                  <a:pt x="64000" y="32000"/>
                </a:cubicBezTo>
                <a:cubicBezTo>
                  <a:pt x="64000" y="45006"/>
                  <a:pt x="56127" y="56719"/>
                  <a:pt x="44083" y="61631"/>
                </a:cubicBezTo>
                <a:cubicBezTo>
                  <a:pt x="44082" y="61631"/>
                  <a:pt x="44082" y="61631"/>
                  <a:pt x="44082" y="61631"/>
                </a:cubicBezTo>
                <a:lnTo>
                  <a:pt x="44083" y="61632"/>
                </a:lnTo>
                <a:lnTo>
                  <a:pt x="44083" y="2368"/>
                </a:lnTo>
                <a:lnTo>
                  <a:pt x="44082" y="2368"/>
                </a:lnTo>
                <a:cubicBezTo>
                  <a:pt x="44082" y="2368"/>
                  <a:pt x="44082" y="2368"/>
                  <a:pt x="44083" y="2368"/>
                </a:cubicBezTo>
                <a:close/>
              </a:path>
            </a:pathLst>
          </a:cu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169" name="AutoShape 9"/>
          <p:cNvSpPr>
            <a:spLocks noChangeArrowheads="1"/>
          </p:cNvSpPr>
          <p:nvPr/>
        </p:nvSpPr>
        <p:spPr bwMode="auto">
          <a:xfrm>
            <a:off x="-3222625" y="304800"/>
            <a:ext cx="3814763" cy="4038600"/>
          </a:xfrm>
          <a:custGeom>
            <a:avLst/>
            <a:gdLst>
              <a:gd name="G0" fmla="+- 18994 0 0"/>
              <a:gd name="G1" fmla="+- -3001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994" y="6246"/>
              </a:cxn>
              <a:cxn ang="0">
                <a:pos x="64000" y="32000"/>
              </a:cxn>
              <a:cxn ang="0">
                <a:pos x="50994" y="57753"/>
              </a:cxn>
              <a:cxn ang="0">
                <a:pos x="50994" y="57753"/>
              </a:cxn>
              <a:cxn ang="0">
                <a:pos x="50993" y="57753"/>
              </a:cxn>
              <a:cxn ang="0">
                <a:pos x="50994" y="57754"/>
              </a:cxn>
              <a:cxn ang="0">
                <a:pos x="50994" y="6246"/>
              </a:cxn>
              <a:cxn ang="0">
                <a:pos x="50993" y="6246"/>
              </a:cxn>
              <a:cxn ang="0">
                <a:pos x="50994" y="6246"/>
              </a:cxn>
            </a:cxnLst>
            <a:rect l="T13" t="T15" r="T17" b="T19"/>
            <a:pathLst>
              <a:path w="64000" h="64000">
                <a:moveTo>
                  <a:pt x="50994" y="6246"/>
                </a:moveTo>
                <a:cubicBezTo>
                  <a:pt x="59172" y="12279"/>
                  <a:pt x="64000" y="21837"/>
                  <a:pt x="64000" y="32000"/>
                </a:cubicBezTo>
                <a:cubicBezTo>
                  <a:pt x="64000" y="42162"/>
                  <a:pt x="59172" y="51720"/>
                  <a:pt x="50994" y="57753"/>
                </a:cubicBezTo>
                <a:cubicBezTo>
                  <a:pt x="50993" y="57753"/>
                  <a:pt x="50993" y="57753"/>
                  <a:pt x="50993" y="57753"/>
                </a:cubicBezTo>
                <a:lnTo>
                  <a:pt x="50994" y="57754"/>
                </a:lnTo>
                <a:lnTo>
                  <a:pt x="50994" y="6246"/>
                </a:lnTo>
                <a:lnTo>
                  <a:pt x="50993" y="6246"/>
                </a:lnTo>
                <a:cubicBezTo>
                  <a:pt x="50993" y="6246"/>
                  <a:pt x="50993" y="6246"/>
                  <a:pt x="50994" y="6246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928662" y="1285860"/>
            <a:ext cx="7772400" cy="4686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0" descr="logo-horizonta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72" y="5929330"/>
            <a:ext cx="11509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iansyst_logo_strap_final_and_i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875" y="6116638"/>
            <a:ext cx="20161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DA-logo-RGB-Cream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6520"/>
            <a:ext cx="1671631" cy="462768"/>
          </a:xfrm>
          <a:prstGeom prst="rect">
            <a:avLst/>
          </a:prstGeom>
        </p:spPr>
      </p:pic>
      <p:pic>
        <p:nvPicPr>
          <p:cNvPr id="14" name="Picture 13" descr="NTCLogoTransparent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994" y="6261229"/>
            <a:ext cx="893180" cy="5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81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14F91FA-BD90-4637-8C95-2ACA54D36568}" type="datetimeFigureOut">
              <a:rPr lang="en-GB" smtClean="0"/>
              <a:t>23/10/2018</a:t>
            </a:fld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748DB04-B33D-4C0E-BA9C-CB1F293B4E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03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99592" y="188641"/>
            <a:ext cx="7776864" cy="1031304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EC0209-20D7-4069-B407-E41EFB9212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21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-3060700" y="620713"/>
            <a:ext cx="3814763" cy="4038600"/>
          </a:xfrm>
          <a:custGeom>
            <a:avLst/>
            <a:gdLst>
              <a:gd name="G0" fmla="+- 18994 0 0"/>
              <a:gd name="G1" fmla="+- -3001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994" y="6246"/>
              </a:cxn>
              <a:cxn ang="0">
                <a:pos x="64000" y="32000"/>
              </a:cxn>
              <a:cxn ang="0">
                <a:pos x="50994" y="57753"/>
              </a:cxn>
              <a:cxn ang="0">
                <a:pos x="50994" y="57753"/>
              </a:cxn>
              <a:cxn ang="0">
                <a:pos x="50993" y="57753"/>
              </a:cxn>
              <a:cxn ang="0">
                <a:pos x="50994" y="57754"/>
              </a:cxn>
              <a:cxn ang="0">
                <a:pos x="50994" y="6246"/>
              </a:cxn>
              <a:cxn ang="0">
                <a:pos x="50993" y="6246"/>
              </a:cxn>
              <a:cxn ang="0">
                <a:pos x="50994" y="6246"/>
              </a:cxn>
            </a:cxnLst>
            <a:rect l="T13" t="T15" r="T17" b="T19"/>
            <a:pathLst>
              <a:path w="64000" h="64000">
                <a:moveTo>
                  <a:pt x="50994" y="6246"/>
                </a:moveTo>
                <a:cubicBezTo>
                  <a:pt x="59172" y="12279"/>
                  <a:pt x="64000" y="21837"/>
                  <a:pt x="64000" y="32000"/>
                </a:cubicBezTo>
                <a:cubicBezTo>
                  <a:pt x="64000" y="42162"/>
                  <a:pt x="59172" y="51720"/>
                  <a:pt x="50994" y="57753"/>
                </a:cubicBezTo>
                <a:cubicBezTo>
                  <a:pt x="50993" y="57753"/>
                  <a:pt x="50993" y="57753"/>
                  <a:pt x="50993" y="57753"/>
                </a:cubicBezTo>
                <a:lnTo>
                  <a:pt x="50994" y="57754"/>
                </a:lnTo>
                <a:lnTo>
                  <a:pt x="50994" y="6246"/>
                </a:lnTo>
                <a:lnTo>
                  <a:pt x="50993" y="6246"/>
                </a:lnTo>
                <a:cubicBezTo>
                  <a:pt x="50993" y="6246"/>
                  <a:pt x="50993" y="6246"/>
                  <a:pt x="50994" y="6246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-2124075" y="2060575"/>
            <a:ext cx="3024188" cy="3298825"/>
          </a:xfrm>
          <a:custGeom>
            <a:avLst/>
            <a:gdLst>
              <a:gd name="G0" fmla="+- 12083 0 0"/>
              <a:gd name="G1" fmla="+- -3200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4083" y="2368"/>
              </a:cxn>
              <a:cxn ang="0">
                <a:pos x="64000" y="32000"/>
              </a:cxn>
              <a:cxn ang="0">
                <a:pos x="44083" y="61631"/>
              </a:cxn>
              <a:cxn ang="0">
                <a:pos x="44083" y="61631"/>
              </a:cxn>
              <a:cxn ang="0">
                <a:pos x="44082" y="61631"/>
              </a:cxn>
              <a:cxn ang="0">
                <a:pos x="44083" y="61632"/>
              </a:cxn>
              <a:cxn ang="0">
                <a:pos x="44083" y="2368"/>
              </a:cxn>
              <a:cxn ang="0">
                <a:pos x="44082" y="2368"/>
              </a:cxn>
              <a:cxn ang="0">
                <a:pos x="44083" y="2368"/>
              </a:cxn>
            </a:cxnLst>
            <a:rect l="T13" t="T15" r="T17" b="T19"/>
            <a:pathLst>
              <a:path w="64000" h="64000">
                <a:moveTo>
                  <a:pt x="44083" y="2368"/>
                </a:moveTo>
                <a:cubicBezTo>
                  <a:pt x="56127" y="7280"/>
                  <a:pt x="64000" y="18993"/>
                  <a:pt x="64000" y="32000"/>
                </a:cubicBezTo>
                <a:cubicBezTo>
                  <a:pt x="64000" y="45006"/>
                  <a:pt x="56127" y="56719"/>
                  <a:pt x="44083" y="61631"/>
                </a:cubicBezTo>
                <a:cubicBezTo>
                  <a:pt x="44082" y="61631"/>
                  <a:pt x="44082" y="61631"/>
                  <a:pt x="44082" y="61631"/>
                </a:cubicBezTo>
                <a:lnTo>
                  <a:pt x="44083" y="61632"/>
                </a:lnTo>
                <a:lnTo>
                  <a:pt x="44083" y="2368"/>
                </a:lnTo>
                <a:lnTo>
                  <a:pt x="44082" y="2368"/>
                </a:lnTo>
                <a:cubicBezTo>
                  <a:pt x="44082" y="2368"/>
                  <a:pt x="44082" y="2368"/>
                  <a:pt x="44083" y="2368"/>
                </a:cubicBezTo>
                <a:close/>
              </a:path>
            </a:pathLst>
          </a:cu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latin typeface="Times New Roman" pitchFamily="18" charset="0"/>
              <a:cs typeface="+mn-cs"/>
            </a:endParaRPr>
          </a:p>
        </p:txBody>
      </p:sp>
      <p:pic>
        <p:nvPicPr>
          <p:cNvPr id="6" name="Picture 13" descr="iansyst_logo_strap_final_and_i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188913"/>
            <a:ext cx="2916237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>
                <a:solidFill>
                  <a:srgbClr val="000099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FF1D7-8160-4162-B2C4-42B87F87EF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106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FC9AE-E429-43B6-851E-01BC6115163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453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47FBD-2A81-44E9-9568-31CC2E3A1F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26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8A38C-FC34-458E-8FD6-5D2CBFE1D9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033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D7A56-0F25-4894-AE58-5A3DCF7080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5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14F91FA-BD90-4637-8C95-2ACA54D36568}" type="datetimeFigureOut">
              <a:rPr lang="en-GB" smtClean="0"/>
              <a:t>23/10/2018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748DB04-B33D-4C0E-BA9C-CB1F293B4E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290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DFE83-4059-4E6A-BDC8-C2FBA06BE4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051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EDB2C-C1FB-4704-92F6-2B7AC32949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216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A1DEC-A5CC-444F-A534-02D126FA60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308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63113-37C7-4F43-AC59-FBDFBA71289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6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C1B0C-8FE7-4260-82CA-E7A51E487C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438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097D78-8DF7-48AC-B80A-FD53798660D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215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DC21C-E50F-45C0-B76B-50FACBB083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173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B3F31-25E7-4DB1-9D64-3BCCB41D14FC}" type="datetime1">
              <a:rPr lang="en-GB"/>
              <a:pPr>
                <a:defRPr/>
              </a:pPr>
              <a:t>23/10/2018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20B9C-27C8-45FB-9260-11ED78CD50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835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93368-9F02-4CD9-BC4C-93E3EB4E1546}" type="datetime1">
              <a:rPr lang="en-GB"/>
              <a:pPr>
                <a:defRPr/>
              </a:pPr>
              <a:t>23/10/2018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6662-5AA5-4787-874A-BDDF759B539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525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826F5-CA7D-463E-A1A7-AD33781B3A44}" type="datetime1">
              <a:rPr lang="en-GB"/>
              <a:pPr>
                <a:defRPr/>
              </a:pPr>
              <a:t>23/10/2018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74517-C6E5-4A4F-B992-FFC3691E60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3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14F91FA-BD90-4637-8C95-2ACA54D36568}" type="datetimeFigureOut">
              <a:rPr lang="en-GB" smtClean="0"/>
              <a:t>23/10/2018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748DB04-B33D-4C0E-BA9C-CB1F293B4E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294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57D17-9D7B-4B27-BB12-DFC9E686F769}" type="datetime1">
              <a:rPr lang="en-GB"/>
              <a:pPr>
                <a:defRPr/>
              </a:pPr>
              <a:t>23/10/2018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5FBDA-3214-40C6-A8DE-CB936E32576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64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D900-2DB8-44E1-9692-9935A66CCCD0}" type="datetime1">
              <a:rPr lang="en-GB"/>
              <a:pPr>
                <a:defRPr/>
              </a:pPr>
              <a:t>23/10/2018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1086D-0204-47E3-B39F-90A6564C35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428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D561D-0A2E-48F6-B191-39A99CE6FE5C}" type="datetime1">
              <a:rPr lang="en-GB"/>
              <a:pPr>
                <a:defRPr/>
              </a:pPr>
              <a:t>23/10/2018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20261-567F-4DA3-871A-04497F5E91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151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EDD18-354E-4B3F-8192-50B52EA48E1C}" type="datetime1">
              <a:rPr lang="en-GB"/>
              <a:pPr>
                <a:defRPr/>
              </a:pPr>
              <a:t>23/10/2018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BE0AD-DA83-4C74-B1AC-1DDBAC4AF5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182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B86A6-4D34-4845-8F24-3FE122170658}" type="datetime1">
              <a:rPr lang="en-GB"/>
              <a:pPr>
                <a:defRPr/>
              </a:pPr>
              <a:t>23/10/2018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FD5B2-1181-4439-B10C-876BF2DABA5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7095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36419-BF60-4F00-B198-7A7735C01B8E}" type="datetime1">
              <a:rPr lang="en-GB"/>
              <a:pPr>
                <a:defRPr/>
              </a:pPr>
              <a:t>23/10/2018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9E43F-2B53-4D29-B81C-9E969D004F4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341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575C-6C81-481A-AAC8-74715ECB9405}" type="datetime1">
              <a:rPr lang="en-GB"/>
              <a:pPr>
                <a:defRPr/>
              </a:pPr>
              <a:t>23/10/2018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CF289-7C69-4964-AB07-F4AD63AD67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552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E34B3-5925-4C51-9383-F19E36E87294}" type="datetime1">
              <a:rPr lang="en-GB"/>
              <a:pPr>
                <a:defRPr/>
              </a:pPr>
              <a:t>23/10/2018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6471E-49BF-4D38-B694-37A8545443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191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solidFill>
            <a:srgbClr val="005780"/>
          </a:solidFill>
          <a:ln>
            <a:noFill/>
          </a:ln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05780"/>
          </a:solidFill>
          <a:ln>
            <a:noFill/>
          </a:ln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endParaRPr lang="en-US" altLang="en-US" sz="2400" dirty="0">
              <a:latin typeface="Arial" charset="0"/>
            </a:endParaRPr>
          </a:p>
        </p:txBody>
      </p:sp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75020B9C-27C8-45FB-9260-11ED78CD501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8311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93368-9F02-4CD9-BC4C-93E3EB4E1546}" type="datetime1">
              <a:rPr lang="en-GB" smtClean="0"/>
              <a:pPr>
                <a:defRPr/>
              </a:pPr>
              <a:t>23/10/2018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96662-5AA5-4787-874A-BDDF759B539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37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14F91FA-BD90-4637-8C95-2ACA54D36568}" type="datetimeFigureOut">
              <a:rPr lang="en-GB" smtClean="0"/>
              <a:t>23/10/2018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748DB04-B33D-4C0E-BA9C-CB1F293B4E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3776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1772816"/>
            <a:ext cx="7772400" cy="1362075"/>
          </a:xfrm>
        </p:spPr>
        <p:txBody>
          <a:bodyPr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14096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74517-C6E5-4A4F-B992-FFC3691E60A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5982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57D17-9D7B-4B27-BB12-DFC9E686F769}" type="datetime1">
              <a:rPr lang="en-GB" smtClean="0"/>
              <a:pPr>
                <a:defRPr/>
              </a:pPr>
              <a:t>23/10/2018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5FBDA-3214-40C6-A8DE-CB936E32576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1883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3D900-2DB8-44E1-9692-9935A66CCCD0}" type="datetime1">
              <a:rPr lang="en-GB" smtClean="0"/>
              <a:pPr>
                <a:defRPr/>
              </a:pPr>
              <a:t>23/10/2018</a:t>
            </a:fld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1086D-0204-47E3-B39F-90A6564C351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2579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D561D-0A2E-48F6-B191-39A99CE6FE5C}" type="datetime1">
              <a:rPr lang="en-GB" smtClean="0"/>
              <a:pPr>
                <a:defRPr/>
              </a:pPr>
              <a:t>23/10/2018</a:t>
            </a:fld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20261-567F-4DA3-871A-04497F5E9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893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EDD18-354E-4B3F-8192-50B52EA48E1C}" type="datetime1">
              <a:rPr lang="en-GB" smtClean="0"/>
              <a:pPr>
                <a:defRPr/>
              </a:pPr>
              <a:t>23/10/2018</a:t>
            </a:fld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BE0AD-DA83-4C74-B1AC-1DDBAC4AF5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8347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B86A6-4D34-4845-8F24-3FE122170658}" type="datetime1">
              <a:rPr lang="en-GB" smtClean="0"/>
              <a:pPr>
                <a:defRPr/>
              </a:pPr>
              <a:t>23/10/2018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FD5B2-1181-4439-B10C-876BF2DABA5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7459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36419-BF60-4F00-B198-7A7735C01B8E}" type="datetime1">
              <a:rPr lang="en-GB" smtClean="0"/>
              <a:pPr>
                <a:defRPr/>
              </a:pPr>
              <a:t>23/10/2018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9E43F-2B53-4D29-B81C-9E969D004F4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2426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4575C-6C81-481A-AAC8-74715ECB9405}" type="datetime1">
              <a:rPr lang="en-GB" smtClean="0"/>
              <a:pPr>
                <a:defRPr/>
              </a:pPr>
              <a:t>23/10/2018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CF289-7C69-4964-AB07-F4AD63AD670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5105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E34B3-5925-4C51-9383-F19E36E87294}" type="datetime1">
              <a:rPr lang="en-GB" smtClean="0"/>
              <a:pPr>
                <a:defRPr/>
              </a:pPr>
              <a:t>23/10/2018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6471E-49BF-4D38-B694-37A85454431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954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7DF2B-5646-4C48-A379-5EED9329C9EA}" type="datetime1">
              <a:rPr lang="en-GB" smtClean="0"/>
              <a:pPr>
                <a:defRPr/>
              </a:pPr>
              <a:t>23/10/2018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DFF3A-790A-452A-BD90-D01D265F7FA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47362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14F91FA-BD90-4637-8C95-2ACA54D36568}" type="datetimeFigureOut">
              <a:rPr lang="en-GB" smtClean="0"/>
              <a:t>23/10/2018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748DB04-B33D-4C0E-BA9C-CB1F293B4E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6438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7DF2B-5646-4C48-A379-5EED9329C9EA}" type="datetime1">
              <a:rPr lang="en-GB" smtClean="0"/>
              <a:pPr>
                <a:defRPr/>
              </a:pPr>
              <a:t>23/10/2018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DFF3A-790A-452A-BD90-D01D265F7FA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736062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 marL="342900" indent="-342900" algn="l" rtl="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lang="en-US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lnSpc>
                <a:spcPct val="120000"/>
              </a:lnSpc>
              <a:spcBef>
                <a:spcPts val="600"/>
              </a:spcBef>
              <a:defRPr/>
            </a:lvl2pPr>
            <a:lvl3pPr>
              <a:lnSpc>
                <a:spcPct val="120000"/>
              </a:lnSpc>
              <a:spcBef>
                <a:spcPts val="600"/>
              </a:spcBef>
              <a:defRPr/>
            </a:lvl3pPr>
            <a:lvl4pPr>
              <a:lnSpc>
                <a:spcPct val="120000"/>
              </a:lnSpc>
              <a:spcBef>
                <a:spcPts val="600"/>
              </a:spcBef>
              <a:defRPr/>
            </a:lvl4pPr>
            <a:lvl5pPr>
              <a:lnSpc>
                <a:spcPct val="12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7DF2B-5646-4C48-A379-5EED9329C9EA}" type="datetime1">
              <a:rPr lang="en-GB" smtClean="0"/>
              <a:pPr>
                <a:defRPr/>
              </a:pPr>
              <a:t>23/10/2018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DFF3A-790A-452A-BD90-D01D265F7FA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005207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49D27-72F8-4827-9DEC-FC1523C75FE3}" type="datetimeFigureOut">
              <a:rPr lang="en-GB" smtClean="0"/>
              <a:pPr>
                <a:defRPr/>
              </a:pPr>
              <a:t>23/10/2018</a:t>
            </a:fld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5DF3A-F0DE-42F0-B9CA-3466CE3F34F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6397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solidFill>
            <a:srgbClr val="005780"/>
          </a:solidFill>
          <a:ln>
            <a:noFill/>
          </a:ln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5780"/>
          </a:solidFill>
          <a:ln>
            <a:noFill/>
          </a:ln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endParaRPr lang="en-US" altLang="en-US" sz="2400" dirty="0">
              <a:latin typeface="Arial" charset="0"/>
            </a:endParaRPr>
          </a:p>
        </p:txBody>
      </p:sp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848976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C2CD9-64D6-4BA2-AB51-45FA2F5709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6114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01FA2-3EC3-4458-BD14-8F283EAFDC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6330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CA575-EA10-4F8E-AB6A-A48CEF5752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7474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F9340-D73C-40E8-9B0B-8976458D89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6653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7D521-DDC6-49A5-87C3-116AD42789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069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A622E-54EE-48D1-B5A3-D47C81B280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64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14F91FA-BD90-4637-8C95-2ACA54D36568}" type="datetimeFigureOut">
              <a:rPr lang="en-GB" smtClean="0"/>
              <a:t>23/10/2018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748DB04-B33D-4C0E-BA9C-CB1F293B4E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5331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5C501-7F12-471C-8F7B-B32BC614AE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8959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11188-08A1-4321-B160-6E91E21ED4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8130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C8EC4-B27A-44DF-A31A-FBBF84335D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2510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D8A4-07F3-481E-A3DC-03DD0E65D4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7933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8449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1614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8535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071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0497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07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14F91FA-BD90-4637-8C95-2ACA54D36568}" type="datetimeFigureOut">
              <a:rPr lang="en-GB" smtClean="0"/>
              <a:t>23/10/2018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748DB04-B33D-4C0E-BA9C-CB1F293B4E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0426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3868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77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3441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8505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8424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endParaRPr lang="en-US" altLang="en-US" sz="2400" dirty="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 smtClean="0">
                <a:latin typeface="Arial" charset="0"/>
              </a:defRPr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1321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23/10/2018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3048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D42E5E-EAFF-458C-9FB3-D4F5EDDC7AC7}" type="datetimeFigureOut">
              <a:rPr lang="en-GB" smtClean="0"/>
              <a:t>23/10/2018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9045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23/10/2018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38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23/10/2018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97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14F91FA-BD90-4637-8C95-2ACA54D36568}" type="datetimeFigureOut">
              <a:rPr lang="en-GB" smtClean="0"/>
              <a:t>23/10/2018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748DB04-B33D-4C0E-BA9C-CB1F293B4E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8012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23/10/2018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693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23/10/2018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360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23/10/2018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4238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23/10/2018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5480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23/10/2018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1215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23/10/2018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2140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23/10/2018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662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23/10/2018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9292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endParaRPr lang="en-US" altLang="en-US" sz="2400" dirty="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987930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C2CD9-64D6-4BA2-AB51-45FA2F5709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41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14F91FA-BD90-4637-8C95-2ACA54D36568}" type="datetimeFigureOut">
              <a:rPr lang="en-GB" smtClean="0"/>
              <a:t>23/10/2018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748DB04-B33D-4C0E-BA9C-CB1F293B4E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8077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01FA2-3EC3-4458-BD14-8F283EAFDC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624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CA575-EA10-4F8E-AB6A-A48CEF5752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7726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F9340-D73C-40E8-9B0B-8976458D89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1437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7D521-DDC6-49A5-87C3-116AD42789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9522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A622E-54EE-48D1-B5A3-D47C81B280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9621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5C501-7F12-471C-8F7B-B32BC614AE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302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11188-08A1-4321-B160-6E91E21ED4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2328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C8EC4-B27A-44DF-A31A-FBBF84335D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4113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D8A4-07F3-481E-A3DC-03DD0E65D4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7742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9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9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4400" b="1" kern="1200" dirty="0" smtClean="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fld id="{703DC21C-E50F-45C0-B76B-50FACBB083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-3060700" y="620713"/>
            <a:ext cx="3814763" cy="4038600"/>
          </a:xfrm>
          <a:custGeom>
            <a:avLst/>
            <a:gdLst>
              <a:gd name="G0" fmla="+- 18994 0 0"/>
              <a:gd name="G1" fmla="+- -3001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994" y="6246"/>
              </a:cxn>
              <a:cxn ang="0">
                <a:pos x="64000" y="32000"/>
              </a:cxn>
              <a:cxn ang="0">
                <a:pos x="50994" y="57753"/>
              </a:cxn>
              <a:cxn ang="0">
                <a:pos x="50994" y="57753"/>
              </a:cxn>
              <a:cxn ang="0">
                <a:pos x="50993" y="57753"/>
              </a:cxn>
              <a:cxn ang="0">
                <a:pos x="50994" y="57754"/>
              </a:cxn>
              <a:cxn ang="0">
                <a:pos x="50994" y="6246"/>
              </a:cxn>
              <a:cxn ang="0">
                <a:pos x="50993" y="6246"/>
              </a:cxn>
              <a:cxn ang="0">
                <a:pos x="50994" y="6246"/>
              </a:cxn>
            </a:cxnLst>
            <a:rect l="T13" t="T15" r="T17" b="T19"/>
            <a:pathLst>
              <a:path w="64000" h="64000">
                <a:moveTo>
                  <a:pt x="50994" y="6246"/>
                </a:moveTo>
                <a:cubicBezTo>
                  <a:pt x="59172" y="12279"/>
                  <a:pt x="64000" y="21837"/>
                  <a:pt x="64000" y="32000"/>
                </a:cubicBezTo>
                <a:cubicBezTo>
                  <a:pt x="64000" y="42162"/>
                  <a:pt x="59172" y="51720"/>
                  <a:pt x="50994" y="57753"/>
                </a:cubicBezTo>
                <a:cubicBezTo>
                  <a:pt x="50993" y="57753"/>
                  <a:pt x="50993" y="57753"/>
                  <a:pt x="50993" y="57753"/>
                </a:cubicBezTo>
                <a:lnTo>
                  <a:pt x="50994" y="57754"/>
                </a:lnTo>
                <a:lnTo>
                  <a:pt x="50994" y="6246"/>
                </a:lnTo>
                <a:lnTo>
                  <a:pt x="50993" y="6246"/>
                </a:lnTo>
                <a:cubicBezTo>
                  <a:pt x="50993" y="6246"/>
                  <a:pt x="50993" y="6246"/>
                  <a:pt x="50994" y="6246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-2124075" y="2060575"/>
            <a:ext cx="3024188" cy="3298825"/>
          </a:xfrm>
          <a:custGeom>
            <a:avLst/>
            <a:gdLst>
              <a:gd name="G0" fmla="+- 12083 0 0"/>
              <a:gd name="G1" fmla="+- -3200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4083" y="2368"/>
              </a:cxn>
              <a:cxn ang="0">
                <a:pos x="64000" y="32000"/>
              </a:cxn>
              <a:cxn ang="0">
                <a:pos x="44083" y="61631"/>
              </a:cxn>
              <a:cxn ang="0">
                <a:pos x="44083" y="61631"/>
              </a:cxn>
              <a:cxn ang="0">
                <a:pos x="44082" y="61631"/>
              </a:cxn>
              <a:cxn ang="0">
                <a:pos x="44083" y="61632"/>
              </a:cxn>
              <a:cxn ang="0">
                <a:pos x="44083" y="2368"/>
              </a:cxn>
              <a:cxn ang="0">
                <a:pos x="44082" y="2368"/>
              </a:cxn>
              <a:cxn ang="0">
                <a:pos x="44083" y="2368"/>
              </a:cxn>
            </a:cxnLst>
            <a:rect l="T13" t="T15" r="T17" b="T19"/>
            <a:pathLst>
              <a:path w="64000" h="64000">
                <a:moveTo>
                  <a:pt x="44083" y="2368"/>
                </a:moveTo>
                <a:cubicBezTo>
                  <a:pt x="56127" y="7280"/>
                  <a:pt x="64000" y="18993"/>
                  <a:pt x="64000" y="32000"/>
                </a:cubicBezTo>
                <a:cubicBezTo>
                  <a:pt x="64000" y="45006"/>
                  <a:pt x="56127" y="56719"/>
                  <a:pt x="44083" y="61631"/>
                </a:cubicBezTo>
                <a:cubicBezTo>
                  <a:pt x="44082" y="61631"/>
                  <a:pt x="44082" y="61631"/>
                  <a:pt x="44082" y="61631"/>
                </a:cubicBezTo>
                <a:lnTo>
                  <a:pt x="44083" y="61632"/>
                </a:lnTo>
                <a:lnTo>
                  <a:pt x="44083" y="2368"/>
                </a:lnTo>
                <a:lnTo>
                  <a:pt x="44082" y="2368"/>
                </a:lnTo>
                <a:cubicBezTo>
                  <a:pt x="44082" y="2368"/>
                  <a:pt x="44082" y="2368"/>
                  <a:pt x="44083" y="2368"/>
                </a:cubicBezTo>
                <a:close/>
              </a:path>
            </a:pathLst>
          </a:cu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latin typeface="Times New Roman" pitchFamily="18" charset="0"/>
              <a:cs typeface="+mn-cs"/>
            </a:endParaRPr>
          </a:p>
        </p:txBody>
      </p:sp>
      <p:pic>
        <p:nvPicPr>
          <p:cNvPr id="1033" name="Picture 13" descr="iansyst_logo_strap_final_and_i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5694363"/>
            <a:ext cx="2916238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694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 Narrow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Courier New" pitchFamily="49" charset="0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Courier New" pitchFamily="49" charset="0"/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Courier New" pitchFamily="49" charset="0"/>
        <a:buChar char="o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Courier New" pitchFamily="49" charset="0"/>
        <a:buChar char="o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Courier New" pitchFamily="49" charset="0"/>
        <a:buChar char="o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C7DF2B-5646-4C48-A379-5EED9329C9EA}" type="datetime1">
              <a:rPr lang="en-GB"/>
              <a:pPr>
                <a:defRPr/>
              </a:pPr>
              <a:t>23/10/2018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0DFF3A-790A-452A-BD90-D01D265F7F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61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2656"/>
            <a:ext cx="828059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87624"/>
            <a:ext cx="8496300" cy="448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384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28416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2B0DFF3A-790A-452A-BD90-D01D265F7FA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25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ts val="1200"/>
        </a:spcBef>
        <a:spcAft>
          <a:spcPts val="1200"/>
        </a:spcAft>
        <a:buChar char="•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811213" indent="-288925" algn="l" rtl="0" eaLnBrk="1" fontAlgn="base" hangingPunct="1">
        <a:lnSpc>
          <a:spcPct val="120000"/>
        </a:lnSpc>
        <a:spcBef>
          <a:spcPts val="1200"/>
        </a:spcBef>
        <a:spcAft>
          <a:spcPts val="1200"/>
        </a:spcAft>
        <a:buChar char="–"/>
        <a:defRPr sz="2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219200" indent="-228600" algn="l" rtl="0" eaLnBrk="1" fontAlgn="base" hangingPunct="1">
        <a:lnSpc>
          <a:spcPct val="120000"/>
        </a:lnSpc>
        <a:spcBef>
          <a:spcPts val="1200"/>
        </a:spcBef>
        <a:spcAft>
          <a:spcPts val="1200"/>
        </a:spcAft>
        <a:buChar char="•"/>
        <a:defRPr sz="2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27188" indent="-228600" algn="l" rtl="0" eaLnBrk="1" fontAlgn="base" hangingPunct="1">
        <a:lnSpc>
          <a:spcPct val="120000"/>
        </a:lnSpc>
        <a:spcBef>
          <a:spcPts val="1200"/>
        </a:spcBef>
        <a:spcAft>
          <a:spcPts val="1200"/>
        </a:spcAft>
        <a:buChar char="–"/>
        <a:defRPr sz="2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lnSpc>
          <a:spcPct val="120000"/>
        </a:lnSpc>
        <a:spcBef>
          <a:spcPts val="1200"/>
        </a:spcBef>
        <a:spcAft>
          <a:spcPts val="1200"/>
        </a:spcAft>
        <a:buChar char="»"/>
        <a:defRPr sz="2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2815" y="262591"/>
            <a:ext cx="7242361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0062" y="1341624"/>
            <a:ext cx="84963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3D7DFC4E-6F37-4A51-BC2F-182A15FACBE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98" y="98611"/>
            <a:ext cx="1553884" cy="116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4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578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ct val="0"/>
        </a:spcBef>
        <a:spcAft>
          <a:spcPct val="70000"/>
        </a:spcAft>
        <a:buChar char="•"/>
        <a:defRPr sz="24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rtl="0" eaLnBrk="1" fontAlgn="base" hangingPunct="1">
        <a:lnSpc>
          <a:spcPct val="100000"/>
        </a:lnSpc>
        <a:spcBef>
          <a:spcPct val="0"/>
        </a:spcBef>
        <a:spcAft>
          <a:spcPct val="50000"/>
        </a:spcAft>
        <a:buChar char="–"/>
        <a:defRPr sz="24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lnSpc>
          <a:spcPct val="100000"/>
        </a:lnSpc>
        <a:spcBef>
          <a:spcPct val="20000"/>
        </a:spcBef>
        <a:spcAft>
          <a:spcPct val="50000"/>
        </a:spcAft>
        <a:buChar char="•"/>
        <a:defRPr sz="24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lnSpc>
          <a:spcPct val="100000"/>
        </a:lnSpc>
        <a:spcBef>
          <a:spcPct val="20000"/>
        </a:spcBef>
        <a:spcAft>
          <a:spcPct val="50000"/>
        </a:spcAft>
        <a:buChar char="–"/>
        <a:defRPr sz="24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lnSpc>
          <a:spcPct val="100000"/>
        </a:lnSpc>
        <a:spcBef>
          <a:spcPct val="20000"/>
        </a:spcBef>
        <a:spcAft>
          <a:spcPct val="50000"/>
        </a:spcAft>
        <a:buChar char="»"/>
        <a:defRPr sz="24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98" y="98611"/>
            <a:ext cx="1553884" cy="116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0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2656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87624"/>
            <a:ext cx="8496300" cy="448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2384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D42E5E-EAFF-458C-9FB3-D4F5EDDC7AC7}" type="datetimeFigureOut">
              <a:rPr lang="en-GB" smtClean="0"/>
              <a:pPr/>
              <a:t>23/10/2018</a:t>
            </a:fld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384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28416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98" y="98611"/>
            <a:ext cx="1553884" cy="116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1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3D7DFC4E-6F37-4A51-BC2F-182A15FACB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055" name="Picture 7" descr="marine_blue 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12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99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llscotland.org.uk/information/text-to-speech/orato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.cricksoft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larosoftware.com/" TargetMode="External"/><Relationship Id="rId5" Type="http://schemas.openxmlformats.org/officeDocument/2006/relationships/hyperlink" Target="http://www.texthelp.com/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tandfonline.com/doi/full/10.1080/17483107.2018.1499142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isc.ac.uk/guides/making-the-most-of-accessible-exam-papers" TargetMode="External"/><Relationship Id="rId3" Type="http://schemas.openxmlformats.org/officeDocument/2006/relationships/hyperlink" Target="mailto:Abi@assistivelearning.co.uk" TargetMode="External"/><Relationship Id="rId7" Type="http://schemas.openxmlformats.org/officeDocument/2006/relationships/hyperlink" Target="http://www.adapteddigitalexams.org.uk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cq.training.jcq.org.uk/_layouts/QCA/WSLogin.aspx?ReturnUrl=/" TargetMode="External"/><Relationship Id="rId5" Type="http://schemas.openxmlformats.org/officeDocument/2006/relationships/hyperlink" Target="https://www.patoss-dyslexia.org/ProfessionalServices/EventsCPD/" TargetMode="External"/><Relationship Id="rId10" Type="http://schemas.openxmlformats.org/officeDocument/2006/relationships/hyperlink" Target="http://lfuturesnews.co.uk/wp-content/uploads/2015/11/Runshaw_Final-Report_2015.pdf" TargetMode="External"/><Relationship Id="rId4" Type="http://schemas.openxmlformats.org/officeDocument/2006/relationships/hyperlink" Target="https://www.communicate-ed.org.uk/" TargetMode="External"/><Relationship Id="rId9" Type="http://schemas.openxmlformats.org/officeDocument/2006/relationships/hyperlink" Target="https://www.jisc.ac.uk/guides/digital-exam-papers-for-people-with-print-disabilitie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centre.ac.uk/bathmash/Word/index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mathcentre.ac.uk/bathmash/LaTeX/index.html" TargetMode="External"/><Relationship Id="rId4" Type="http://schemas.openxmlformats.org/officeDocument/2006/relationships/hyperlink" Target="http://mathcast.sourceforge.ne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dgateway.org.uk/resources.apprenticeships-factsheet-for-young-people-with-dyslexiaspld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BDA New technologies committee logo">
            <a:extLst>
              <a:ext uri="{FF2B5EF4-FFF2-40B4-BE49-F238E27FC236}">
                <a16:creationId xmlns:a16="http://schemas.microsoft.com/office/drawing/2014/main" id="{DC50AC79-9D42-4711-89BB-79F9E0E19C08}"/>
              </a:ext>
            </a:extLst>
          </p:cNvPr>
          <p:cNvSpPr/>
          <p:nvPr/>
        </p:nvSpPr>
        <p:spPr>
          <a:xfrm>
            <a:off x="18645" y="5409043"/>
            <a:ext cx="9125355" cy="14489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BDA New Technologies committee Logo">
            <a:extLst>
              <a:ext uri="{FF2B5EF4-FFF2-40B4-BE49-F238E27FC236}">
                <a16:creationId xmlns:a16="http://schemas.microsoft.com/office/drawing/2014/main" id="{AE728DD3-4F7F-40E6-8567-45323DB6D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8" t="59402" r="17939"/>
          <a:stretch/>
        </p:blipFill>
        <p:spPr bwMode="auto">
          <a:xfrm>
            <a:off x="18645" y="5445225"/>
            <a:ext cx="4614274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University of Southampton logo">
            <a:extLst>
              <a:ext uri="{FF2B5EF4-FFF2-40B4-BE49-F238E27FC236}">
                <a16:creationId xmlns:a16="http://schemas.microsoft.com/office/drawing/2014/main" id="{792AA60C-BECE-4C28-85ED-EE61161E1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664555"/>
            <a:ext cx="4020792" cy="86078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138" y="3021949"/>
            <a:ext cx="6650739" cy="167373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Dr</a:t>
            </a:r>
            <a:r>
              <a:rPr lang="en-US" sz="4000" b="1" dirty="0">
                <a:solidFill>
                  <a:schemeClr val="bg1"/>
                </a:solidFill>
              </a:rPr>
              <a:t> Abi James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</a:rPr>
              <a:t>BDA New Technologies Committee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</a:rPr>
              <a:t>University of Southampton</a:t>
            </a:r>
          </a:p>
          <a:p>
            <a:endParaRPr lang="en-GB" sz="40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189" y="12964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Using Assistive Technology in Exams and Assessments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463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4638"/>
            <a:ext cx="8471647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Computer Reader = text to speech reads aloud text from PDF exam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36060"/>
            <a:ext cx="8471647" cy="496196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Text to speech offers an independent means to </a:t>
            </a: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decoding</a:t>
            </a:r>
            <a:r>
              <a:rPr lang="en-GB" dirty="0"/>
              <a:t> text</a:t>
            </a:r>
          </a:p>
          <a:p>
            <a:pPr lvl="1"/>
            <a:r>
              <a:rPr lang="en-GB" dirty="0"/>
              <a:t>Read aloud text on the screen using computerised text</a:t>
            </a:r>
          </a:p>
          <a:p>
            <a:pPr lvl="1"/>
            <a:r>
              <a:rPr lang="en-GB" dirty="0"/>
              <a:t>Often with synchronised highlighting</a:t>
            </a:r>
          </a:p>
          <a:p>
            <a:r>
              <a:rPr lang="en-GB" dirty="0"/>
              <a:t>Allowed for candidates that qualify for a reader in all subjects as “a computer reader allows the candidate to independently meet the requirements of the reading standards.” </a:t>
            </a:r>
          </a:p>
          <a:p>
            <a:r>
              <a:rPr lang="en-GB" dirty="0"/>
              <a:t>Can be used in </a:t>
            </a: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all GCSEs &amp; Functional skills including English and MFL </a:t>
            </a:r>
          </a:p>
          <a:p>
            <a:pPr lvl="1"/>
            <a:r>
              <a:rPr lang="en-GB" dirty="0"/>
              <a:t>but can not read maths symbols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41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950"/>
          </a:xfrm>
        </p:spPr>
        <p:txBody>
          <a:bodyPr/>
          <a:lstStyle/>
          <a:p>
            <a:r>
              <a:rPr lang="en-GB" dirty="0"/>
              <a:t>Computer Reader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506"/>
            <a:ext cx="8229600" cy="515108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Candidates should have headphones to minimise disruption</a:t>
            </a:r>
          </a:p>
          <a:p>
            <a:r>
              <a:rPr lang="en-GB" dirty="0"/>
              <a:t>Can be used to read aloud typed answers</a:t>
            </a:r>
          </a:p>
          <a:p>
            <a:r>
              <a:rPr lang="en-GB" dirty="0"/>
              <a:t>Centre should order at least one PDF per exam but doesn’t need to be ordered for every candidate</a:t>
            </a:r>
          </a:p>
          <a:p>
            <a:r>
              <a:rPr lang="en-GB" dirty="0"/>
              <a:t>Each board has different arrangements for accessing PDFs on the day</a:t>
            </a:r>
          </a:p>
          <a:p>
            <a:r>
              <a:rPr lang="en-GB" dirty="0"/>
              <a:t>Colour and font size of PDFs can be changed via software but not permanently altered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3911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Scribe: Technology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47" y="1600200"/>
            <a:ext cx="8633012" cy="493862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Word processor with the </a:t>
            </a: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spelling and grammar check facility enabled </a:t>
            </a:r>
          </a:p>
          <a:p>
            <a:r>
              <a:rPr lang="en-GB" dirty="0"/>
              <a:t>Word processor with </a:t>
            </a:r>
            <a:r>
              <a:rPr lang="en-GB" b="1" dirty="0"/>
              <a:t>predictive text/spelling (</a:t>
            </a: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word prediction</a:t>
            </a:r>
            <a:r>
              <a:rPr lang="en-GB" b="1" dirty="0"/>
              <a:t>) </a:t>
            </a:r>
            <a:r>
              <a:rPr lang="en-GB" dirty="0"/>
              <a:t>and grammar check facility enabled; </a:t>
            </a:r>
          </a:p>
          <a:p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Speech recognition technology </a:t>
            </a:r>
            <a:r>
              <a:rPr lang="en-GB" dirty="0"/>
              <a:t>with predictive text when the candidate dictates into a word processor. </a:t>
            </a:r>
          </a:p>
          <a:p>
            <a:pPr lvl="1"/>
            <a:r>
              <a:rPr lang="en-GB" dirty="0"/>
              <a:t>Software may be used to read back and correct the candidate’s dictated answers;</a:t>
            </a:r>
          </a:p>
          <a:p>
            <a:r>
              <a:rPr lang="en-GB" dirty="0"/>
              <a:t>Computer software, </a:t>
            </a: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producing speech </a:t>
            </a:r>
            <a:r>
              <a:rPr lang="en-GB" dirty="0"/>
              <a:t>(AAC), which is used to dictate to a scribe – contact exam board to discuss requirements early!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813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Image of big keys keyboards, a joystick and a switch.">
            <a:extLst>
              <a:ext uri="{FF2B5EF4-FFF2-40B4-BE49-F238E27FC236}">
                <a16:creationId xmlns:a16="http://schemas.microsoft.com/office/drawing/2014/main" id="{CD34DC01-3A7D-4A1B-9D79-44F175A4D468}"/>
              </a:ext>
            </a:extLst>
          </p:cNvPr>
          <p:cNvGrpSpPr/>
          <p:nvPr/>
        </p:nvGrpSpPr>
        <p:grpSpPr>
          <a:xfrm>
            <a:off x="5936724" y="1314348"/>
            <a:ext cx="3207276" cy="2496075"/>
            <a:chOff x="5750473" y="1907737"/>
            <a:chExt cx="3207276" cy="2496075"/>
          </a:xfrm>
        </p:grpSpPr>
        <p:pic>
          <p:nvPicPr>
            <p:cNvPr id="5" name="Picture 18" descr="SimplyWorks Wireless Joystick for iPad">
              <a:extLst>
                <a:ext uri="{FF2B5EF4-FFF2-40B4-BE49-F238E27FC236}">
                  <a16:creationId xmlns:a16="http://schemas.microsoft.com/office/drawing/2014/main" id="{3C829702-B63C-4C64-9595-D416141E2F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04" b="8215"/>
            <a:stretch/>
          </p:blipFill>
          <p:spPr bwMode="auto">
            <a:xfrm>
              <a:off x="7479528" y="3185557"/>
              <a:ext cx="1477017" cy="1218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www.callscotland.org.uk/common-assets/core-files/containerBridge.php?path=%2Ffmi%2Fxml%2Fcnt%2FBigKeysLXstraighton.jpeg%3F-db%3DCALL%2520Loan%2520Bank%26amp%3B-lay%3DEquipment%2520Details%26amp%3B-recid%3D6142%26amp%3B-field%3DPhoto%281%29">
              <a:extLst>
                <a:ext uri="{FF2B5EF4-FFF2-40B4-BE49-F238E27FC236}">
                  <a16:creationId xmlns:a16="http://schemas.microsoft.com/office/drawing/2014/main" id="{316349E1-B43B-4233-B9D7-DC81B5F52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0473" y="1907737"/>
              <a:ext cx="3207276" cy="1277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Jelly Bean Twist-Top Switch">
              <a:extLst>
                <a:ext uri="{FF2B5EF4-FFF2-40B4-BE49-F238E27FC236}">
                  <a16:creationId xmlns:a16="http://schemas.microsoft.com/office/drawing/2014/main" id="{CF033D30-674B-4C51-8AA4-CC40D4B4B5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40" b="14008"/>
            <a:stretch/>
          </p:blipFill>
          <p:spPr bwMode="auto">
            <a:xfrm>
              <a:off x="5750473" y="3185557"/>
              <a:ext cx="1761720" cy="1218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03 Switch access">
            <a:extLst>
              <a:ext uri="{FF2B5EF4-FFF2-40B4-BE49-F238E27FC236}">
                <a16:creationId xmlns:a16="http://schemas.microsoft.com/office/drawing/2014/main" id="{2C5556BB-6E0E-43D5-82E7-470C93A7C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005" y="4219709"/>
            <a:ext cx="3214791" cy="236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BDC83-05ED-4821-98BE-93F1D3325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03" y="1275843"/>
            <a:ext cx="5564221" cy="5069160"/>
          </a:xfrm>
        </p:spPr>
        <p:txBody>
          <a:bodyPr/>
          <a:lstStyle/>
          <a:p>
            <a:r>
              <a:rPr lang="en-GB" dirty="0"/>
              <a:t>Switches, keyboards, eye-gaze – generally considered adjunct to Word processing</a:t>
            </a:r>
          </a:p>
          <a:p>
            <a:pPr marL="0" indent="0">
              <a:buNone/>
            </a:pPr>
            <a:r>
              <a:rPr lang="en-GB" dirty="0"/>
              <a:t>BUT</a:t>
            </a:r>
          </a:p>
          <a:p>
            <a:r>
              <a:rPr lang="en-GB" dirty="0"/>
              <a:t>Access software must be checked with awarding body to ensure assessment criteria are not compromised</a:t>
            </a:r>
          </a:p>
          <a:p>
            <a:pPr lvl="1"/>
            <a:r>
              <a:rPr lang="en-GB" dirty="0"/>
              <a:t>Grids</a:t>
            </a:r>
          </a:p>
          <a:p>
            <a:pPr lvl="1"/>
            <a:r>
              <a:rPr lang="en-GB" dirty="0"/>
              <a:t>Word prediction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31DC8E-7DA2-4958-88C2-360D1797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4" y="274638"/>
            <a:ext cx="8229600" cy="912136"/>
          </a:xfrm>
        </p:spPr>
        <p:txBody>
          <a:bodyPr/>
          <a:lstStyle/>
          <a:p>
            <a:r>
              <a:rPr lang="en-GB" dirty="0"/>
              <a:t>Alternative input devices</a:t>
            </a:r>
          </a:p>
        </p:txBody>
      </p:sp>
    </p:spTree>
    <p:extLst>
      <p:ext uri="{BB962C8B-B14F-4D97-AF65-F5344CB8AC3E}">
        <p14:creationId xmlns:p14="http://schemas.microsoft.com/office/powerpoint/2010/main" val="2340173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AD3C-3F4D-4774-BDBB-EFDBE9391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Does assistive technology cost money?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FC424-FBFF-4FE2-972C-0F41E3D34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3367"/>
            <a:ext cx="8229600" cy="5069160"/>
          </a:xfrm>
        </p:spPr>
        <p:txBody>
          <a:bodyPr/>
          <a:lstStyle/>
          <a:p>
            <a:r>
              <a:rPr lang="en-GB" dirty="0"/>
              <a:t>Maybe…. </a:t>
            </a:r>
          </a:p>
          <a:p>
            <a:r>
              <a:rPr lang="en-GB" dirty="0"/>
              <a:t>There are free options but you may have to compromise on</a:t>
            </a:r>
          </a:p>
          <a:p>
            <a:pPr lvl="1"/>
            <a:r>
              <a:rPr lang="en-GB" dirty="0"/>
              <a:t>Features</a:t>
            </a:r>
          </a:p>
          <a:p>
            <a:pPr lvl="1"/>
            <a:r>
              <a:rPr lang="en-GB" dirty="0"/>
              <a:t>Supports</a:t>
            </a:r>
          </a:p>
          <a:p>
            <a:pPr lvl="1"/>
            <a:r>
              <a:rPr lang="en-GB" dirty="0"/>
              <a:t>Compatibility </a:t>
            </a:r>
          </a:p>
          <a:p>
            <a:r>
              <a:rPr lang="en-GB" dirty="0"/>
              <a:t>Free options requiring internet access are good can be used at home or in college but</a:t>
            </a:r>
          </a:p>
        </p:txBody>
      </p:sp>
    </p:spTree>
    <p:extLst>
      <p:ext uri="{BB962C8B-B14F-4D97-AF65-F5344CB8AC3E}">
        <p14:creationId xmlns:p14="http://schemas.microsoft.com/office/powerpoint/2010/main" val="952984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8FB768-46BF-42DC-B6C6-89030FCEC370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908720"/>
          <a:ext cx="8363273" cy="4618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57359">
                  <a:extLst>
                    <a:ext uri="{9D8B030D-6E8A-4147-A177-3AD203B41FA5}">
                      <a16:colId xmlns:a16="http://schemas.microsoft.com/office/drawing/2014/main" val="472567064"/>
                    </a:ext>
                  </a:extLst>
                </a:gridCol>
                <a:gridCol w="1557359">
                  <a:extLst>
                    <a:ext uri="{9D8B030D-6E8A-4147-A177-3AD203B41FA5}">
                      <a16:colId xmlns:a16="http://schemas.microsoft.com/office/drawing/2014/main" val="2201759224"/>
                    </a:ext>
                  </a:extLst>
                </a:gridCol>
                <a:gridCol w="1286452">
                  <a:extLst>
                    <a:ext uri="{9D8B030D-6E8A-4147-A177-3AD203B41FA5}">
                      <a16:colId xmlns:a16="http://schemas.microsoft.com/office/drawing/2014/main" val="1301602806"/>
                    </a:ext>
                  </a:extLst>
                </a:gridCol>
                <a:gridCol w="1463552">
                  <a:extLst>
                    <a:ext uri="{9D8B030D-6E8A-4147-A177-3AD203B41FA5}">
                      <a16:colId xmlns:a16="http://schemas.microsoft.com/office/drawing/2014/main" val="3900368347"/>
                    </a:ext>
                  </a:extLst>
                </a:gridCol>
                <a:gridCol w="1170842">
                  <a:extLst>
                    <a:ext uri="{9D8B030D-6E8A-4147-A177-3AD203B41FA5}">
                      <a16:colId xmlns:a16="http://schemas.microsoft.com/office/drawing/2014/main" val="4072085063"/>
                    </a:ext>
                  </a:extLst>
                </a:gridCol>
                <a:gridCol w="1327709">
                  <a:extLst>
                    <a:ext uri="{9D8B030D-6E8A-4147-A177-3AD203B41FA5}">
                      <a16:colId xmlns:a16="http://schemas.microsoft.com/office/drawing/2014/main" val="3138474262"/>
                    </a:ext>
                  </a:extLst>
                </a:gridCol>
              </a:tblGrid>
              <a:tr h="44482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Windows / Office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Mac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Chrome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iOS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Android</a:t>
                      </a:r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854278032"/>
                  </a:ext>
                </a:extLst>
              </a:tr>
              <a:tr h="767786">
                <a:tc>
                  <a:txBody>
                    <a:bodyPr/>
                    <a:lstStyle/>
                    <a:p>
                      <a:r>
                        <a:rPr lang="en-GB" dirty="0"/>
                        <a:t>Text to speech</a:t>
                      </a:r>
                    </a:p>
                  </a:txBody>
                  <a:tcPr marL="44873" marR="44873"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BCBCB"/>
                          </a:solidFill>
                        </a:rPr>
                        <a:t>yes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CBCBCB"/>
                          </a:solidFill>
                        </a:rPr>
                        <a:t>yes</a:t>
                      </a:r>
                    </a:p>
                    <a:p>
                      <a:endParaRPr lang="en-GB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With extension</a:t>
                      </a:r>
                    </a:p>
                  </a:txBody>
                  <a:tcPr marL="44873" marR="4487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CBCBCB"/>
                          </a:solidFill>
                        </a:rPr>
                        <a:t>yes</a:t>
                      </a:r>
                    </a:p>
                    <a:p>
                      <a:endParaRPr lang="en-GB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CBCBCB"/>
                          </a:solidFill>
                        </a:rPr>
                        <a:t>yes</a:t>
                      </a:r>
                    </a:p>
                    <a:p>
                      <a:endParaRPr lang="en-GB" dirty="0"/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512458187"/>
                  </a:ext>
                </a:extLst>
              </a:tr>
              <a:tr h="760202">
                <a:tc>
                  <a:txBody>
                    <a:bodyPr/>
                    <a:lstStyle/>
                    <a:p>
                      <a:r>
                        <a:rPr lang="en-GB" dirty="0"/>
                        <a:t>Colour filters / </a:t>
                      </a:r>
                      <a:r>
                        <a:rPr lang="en-GB" b="0" dirty="0"/>
                        <a:t>background</a:t>
                      </a:r>
                    </a:p>
                  </a:txBody>
                  <a:tcPr marL="44873" marR="448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Limited. Free/Paid tools</a:t>
                      </a:r>
                    </a:p>
                  </a:txBody>
                  <a:tcPr marL="44873" marR="448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Limited. Paid tools</a:t>
                      </a:r>
                    </a:p>
                  </a:txBody>
                  <a:tcPr marL="44873" marR="4487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With extension</a:t>
                      </a:r>
                    </a:p>
                  </a:txBody>
                  <a:tcPr marL="44873" marR="4487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E7E7E7"/>
                          </a:solidFill>
                        </a:rPr>
                        <a:t>yes</a:t>
                      </a:r>
                    </a:p>
                    <a:p>
                      <a:endParaRPr lang="en-GB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Limited</a:t>
                      </a:r>
                      <a:endParaRPr lang="en-GB" dirty="0"/>
                    </a:p>
                  </a:txBody>
                  <a:tcPr marL="44873" marR="44873" anchor="ctr"/>
                </a:tc>
                <a:extLst>
                  <a:ext uri="{0D108BD9-81ED-4DB2-BD59-A6C34878D82A}">
                    <a16:rowId xmlns:a16="http://schemas.microsoft.com/office/drawing/2014/main" val="803703436"/>
                  </a:ext>
                </a:extLst>
              </a:tr>
              <a:tr h="767786">
                <a:tc>
                  <a:txBody>
                    <a:bodyPr/>
                    <a:lstStyle/>
                    <a:p>
                      <a:r>
                        <a:rPr lang="en-GB" dirty="0"/>
                        <a:t>Speech recognition</a:t>
                      </a:r>
                    </a:p>
                  </a:txBody>
                  <a:tcPr marL="44873" marR="4487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CBCBCB"/>
                          </a:solidFill>
                        </a:rPr>
                        <a:t>yes</a:t>
                      </a:r>
                    </a:p>
                    <a:p>
                      <a:endParaRPr lang="en-GB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CBCBCB"/>
                          </a:solidFill>
                        </a:rPr>
                        <a:t>yes</a:t>
                      </a:r>
                    </a:p>
                    <a:p>
                      <a:endParaRPr lang="en-GB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 marL="44873" marR="4487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CBCBCB"/>
                          </a:solidFill>
                        </a:rPr>
                        <a:t>yes</a:t>
                      </a:r>
                    </a:p>
                    <a:p>
                      <a:endParaRPr lang="en-GB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CBCBCB"/>
                          </a:solidFill>
                        </a:rPr>
                        <a:t>yes</a:t>
                      </a:r>
                    </a:p>
                    <a:p>
                      <a:endParaRPr lang="en-GB" dirty="0"/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3862993741"/>
                  </a:ext>
                </a:extLst>
              </a:tr>
              <a:tr h="767786">
                <a:tc>
                  <a:txBody>
                    <a:bodyPr/>
                    <a:lstStyle/>
                    <a:p>
                      <a:r>
                        <a:rPr lang="en-GB" dirty="0"/>
                        <a:t>Predictive text </a:t>
                      </a:r>
                    </a:p>
                  </a:txBody>
                  <a:tcPr marL="44873" marR="44873" anchor="ctr"/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n-GB" dirty="0"/>
                        <a:t>Touch-screen / external keyboard</a:t>
                      </a:r>
                    </a:p>
                  </a:txBody>
                  <a:tcPr marL="44873" marR="4487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Touch Bar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With extension</a:t>
                      </a:r>
                    </a:p>
                  </a:txBody>
                  <a:tcPr marL="44873" marR="4487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E7E7E7"/>
                          </a:solidFill>
                        </a:rPr>
                        <a:t>yes</a:t>
                      </a:r>
                    </a:p>
                    <a:p>
                      <a:endParaRPr lang="en-GB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E7E7E7"/>
                          </a:solidFill>
                        </a:rPr>
                        <a:t>yes</a:t>
                      </a:r>
                    </a:p>
                    <a:p>
                      <a:endParaRPr lang="en-GB" dirty="0"/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3621535886"/>
                  </a:ext>
                </a:extLst>
              </a:tr>
              <a:tr h="767786">
                <a:tc>
                  <a:txBody>
                    <a:bodyPr/>
                    <a:lstStyle/>
                    <a:p>
                      <a:r>
                        <a:rPr lang="en-GB" dirty="0"/>
                        <a:t>Spellcheck / dictionary</a:t>
                      </a:r>
                    </a:p>
                  </a:txBody>
                  <a:tcPr marL="44873" marR="4487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CBCBCB"/>
                          </a:solidFill>
                        </a:rPr>
                        <a:t>yes</a:t>
                      </a:r>
                    </a:p>
                    <a:p>
                      <a:endParaRPr lang="en-GB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CBCBCB"/>
                          </a:solidFill>
                        </a:rPr>
                        <a:t>yes</a:t>
                      </a:r>
                    </a:p>
                    <a:p>
                      <a:endParaRPr lang="en-GB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CBCBCB"/>
                          </a:solidFill>
                        </a:rPr>
                        <a:t>yes</a:t>
                      </a:r>
                    </a:p>
                    <a:p>
                      <a:endParaRPr lang="en-GB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CBCBCB"/>
                          </a:solidFill>
                        </a:rPr>
                        <a:t>yes</a:t>
                      </a:r>
                    </a:p>
                    <a:p>
                      <a:endParaRPr lang="en-GB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Spell check only</a:t>
                      </a:r>
                    </a:p>
                  </a:txBody>
                  <a:tcPr marL="44873" marR="44873" anchor="ctr"/>
                </a:tc>
                <a:extLst>
                  <a:ext uri="{0D108BD9-81ED-4DB2-BD59-A6C34878D82A}">
                    <a16:rowId xmlns:a16="http://schemas.microsoft.com/office/drawing/2014/main" val="2379227878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4CAEAF27-DB83-4588-89C8-24C5C18E8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83766" y="1725342"/>
            <a:ext cx="512385" cy="3560710"/>
            <a:chOff x="2483766" y="2170373"/>
            <a:chExt cx="512385" cy="3560710"/>
          </a:xfrm>
        </p:grpSpPr>
        <p:sp>
          <p:nvSpPr>
            <p:cNvPr id="24" name="Accept">
              <a:extLst>
                <a:ext uri="{FF2B5EF4-FFF2-40B4-BE49-F238E27FC236}">
                  <a16:creationId xmlns:a16="http://schemas.microsoft.com/office/drawing/2014/main" id="{DE4E11CD-4EE6-449A-B948-28661816B3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83768" y="2170373"/>
              <a:ext cx="512383" cy="493167"/>
            </a:xfrm>
            <a:custGeom>
              <a:avLst/>
              <a:gdLst>
                <a:gd name="T0" fmla="*/ 1065 w 1098"/>
                <a:gd name="T1" fmla="*/ 84 h 1055"/>
                <a:gd name="T2" fmla="*/ 967 w 1098"/>
                <a:gd name="T3" fmla="*/ 18 h 1055"/>
                <a:gd name="T4" fmla="*/ 885 w 1098"/>
                <a:gd name="T5" fmla="*/ 33 h 1055"/>
                <a:gd name="T6" fmla="*/ 408 w 1098"/>
                <a:gd name="T7" fmla="*/ 737 h 1055"/>
                <a:gd name="T8" fmla="*/ 189 w 1098"/>
                <a:gd name="T9" fmla="*/ 518 h 1055"/>
                <a:gd name="T10" fmla="*/ 106 w 1098"/>
                <a:gd name="T11" fmla="*/ 518 h 1055"/>
                <a:gd name="T12" fmla="*/ 23 w 1098"/>
                <a:gd name="T13" fmla="*/ 601 h 1055"/>
                <a:gd name="T14" fmla="*/ 23 w 1098"/>
                <a:gd name="T15" fmla="*/ 684 h 1055"/>
                <a:gd name="T16" fmla="*/ 360 w 1098"/>
                <a:gd name="T17" fmla="*/ 1021 h 1055"/>
                <a:gd name="T18" fmla="*/ 435 w 1098"/>
                <a:gd name="T19" fmla="*/ 1055 h 1055"/>
                <a:gd name="T20" fmla="*/ 506 w 1098"/>
                <a:gd name="T21" fmla="*/ 1013 h 1055"/>
                <a:gd name="T22" fmla="*/ 1080 w 1098"/>
                <a:gd name="T23" fmla="*/ 166 h 1055"/>
                <a:gd name="T24" fmla="*/ 1065 w 1098"/>
                <a:gd name="T25" fmla="*/ 84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055">
                  <a:moveTo>
                    <a:pt x="1065" y="84"/>
                  </a:moveTo>
                  <a:lnTo>
                    <a:pt x="967" y="18"/>
                  </a:lnTo>
                  <a:cubicBezTo>
                    <a:pt x="940" y="0"/>
                    <a:pt x="904" y="7"/>
                    <a:pt x="885" y="33"/>
                  </a:cubicBezTo>
                  <a:lnTo>
                    <a:pt x="408" y="737"/>
                  </a:lnTo>
                  <a:lnTo>
                    <a:pt x="189" y="518"/>
                  </a:lnTo>
                  <a:cubicBezTo>
                    <a:pt x="166" y="495"/>
                    <a:pt x="129" y="495"/>
                    <a:pt x="106" y="518"/>
                  </a:cubicBezTo>
                  <a:lnTo>
                    <a:pt x="23" y="601"/>
                  </a:lnTo>
                  <a:cubicBezTo>
                    <a:pt x="0" y="624"/>
                    <a:pt x="0" y="661"/>
                    <a:pt x="23" y="684"/>
                  </a:cubicBezTo>
                  <a:lnTo>
                    <a:pt x="360" y="1021"/>
                  </a:lnTo>
                  <a:cubicBezTo>
                    <a:pt x="379" y="1040"/>
                    <a:pt x="408" y="1055"/>
                    <a:pt x="435" y="1055"/>
                  </a:cubicBezTo>
                  <a:cubicBezTo>
                    <a:pt x="462" y="1055"/>
                    <a:pt x="489" y="1038"/>
                    <a:pt x="506" y="1013"/>
                  </a:cubicBezTo>
                  <a:lnTo>
                    <a:pt x="1080" y="166"/>
                  </a:lnTo>
                  <a:cubicBezTo>
                    <a:pt x="1098" y="139"/>
                    <a:pt x="1091" y="102"/>
                    <a:pt x="1065" y="84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Accept">
              <a:extLst>
                <a:ext uri="{FF2B5EF4-FFF2-40B4-BE49-F238E27FC236}">
                  <a16:creationId xmlns:a16="http://schemas.microsoft.com/office/drawing/2014/main" id="{36854262-BDBC-46D7-A1CA-83D6ED1369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83767" y="3699671"/>
              <a:ext cx="512383" cy="493167"/>
            </a:xfrm>
            <a:custGeom>
              <a:avLst/>
              <a:gdLst>
                <a:gd name="T0" fmla="*/ 1065 w 1098"/>
                <a:gd name="T1" fmla="*/ 84 h 1055"/>
                <a:gd name="T2" fmla="*/ 967 w 1098"/>
                <a:gd name="T3" fmla="*/ 18 h 1055"/>
                <a:gd name="T4" fmla="*/ 885 w 1098"/>
                <a:gd name="T5" fmla="*/ 33 h 1055"/>
                <a:gd name="T6" fmla="*/ 408 w 1098"/>
                <a:gd name="T7" fmla="*/ 737 h 1055"/>
                <a:gd name="T8" fmla="*/ 189 w 1098"/>
                <a:gd name="T9" fmla="*/ 518 h 1055"/>
                <a:gd name="T10" fmla="*/ 106 w 1098"/>
                <a:gd name="T11" fmla="*/ 518 h 1055"/>
                <a:gd name="T12" fmla="*/ 23 w 1098"/>
                <a:gd name="T13" fmla="*/ 601 h 1055"/>
                <a:gd name="T14" fmla="*/ 23 w 1098"/>
                <a:gd name="T15" fmla="*/ 684 h 1055"/>
                <a:gd name="T16" fmla="*/ 360 w 1098"/>
                <a:gd name="T17" fmla="*/ 1021 h 1055"/>
                <a:gd name="T18" fmla="*/ 435 w 1098"/>
                <a:gd name="T19" fmla="*/ 1055 h 1055"/>
                <a:gd name="T20" fmla="*/ 506 w 1098"/>
                <a:gd name="T21" fmla="*/ 1013 h 1055"/>
                <a:gd name="T22" fmla="*/ 1080 w 1098"/>
                <a:gd name="T23" fmla="*/ 166 h 1055"/>
                <a:gd name="T24" fmla="*/ 1065 w 1098"/>
                <a:gd name="T25" fmla="*/ 84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055">
                  <a:moveTo>
                    <a:pt x="1065" y="84"/>
                  </a:moveTo>
                  <a:lnTo>
                    <a:pt x="967" y="18"/>
                  </a:lnTo>
                  <a:cubicBezTo>
                    <a:pt x="940" y="0"/>
                    <a:pt x="904" y="7"/>
                    <a:pt x="885" y="33"/>
                  </a:cubicBezTo>
                  <a:lnTo>
                    <a:pt x="408" y="737"/>
                  </a:lnTo>
                  <a:lnTo>
                    <a:pt x="189" y="518"/>
                  </a:lnTo>
                  <a:cubicBezTo>
                    <a:pt x="166" y="495"/>
                    <a:pt x="129" y="495"/>
                    <a:pt x="106" y="518"/>
                  </a:cubicBezTo>
                  <a:lnTo>
                    <a:pt x="23" y="601"/>
                  </a:lnTo>
                  <a:cubicBezTo>
                    <a:pt x="0" y="624"/>
                    <a:pt x="0" y="661"/>
                    <a:pt x="23" y="684"/>
                  </a:cubicBezTo>
                  <a:lnTo>
                    <a:pt x="360" y="1021"/>
                  </a:lnTo>
                  <a:cubicBezTo>
                    <a:pt x="379" y="1040"/>
                    <a:pt x="408" y="1055"/>
                    <a:pt x="435" y="1055"/>
                  </a:cubicBezTo>
                  <a:cubicBezTo>
                    <a:pt x="462" y="1055"/>
                    <a:pt x="489" y="1038"/>
                    <a:pt x="506" y="1013"/>
                  </a:cubicBezTo>
                  <a:lnTo>
                    <a:pt x="1080" y="166"/>
                  </a:lnTo>
                  <a:cubicBezTo>
                    <a:pt x="1098" y="139"/>
                    <a:pt x="1091" y="102"/>
                    <a:pt x="1065" y="84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Accept">
              <a:extLst>
                <a:ext uri="{FF2B5EF4-FFF2-40B4-BE49-F238E27FC236}">
                  <a16:creationId xmlns:a16="http://schemas.microsoft.com/office/drawing/2014/main" id="{B13D80FD-2791-429C-B150-58BA9FF9EF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83766" y="5237916"/>
              <a:ext cx="512383" cy="493167"/>
            </a:xfrm>
            <a:custGeom>
              <a:avLst/>
              <a:gdLst>
                <a:gd name="T0" fmla="*/ 1065 w 1098"/>
                <a:gd name="T1" fmla="*/ 84 h 1055"/>
                <a:gd name="T2" fmla="*/ 967 w 1098"/>
                <a:gd name="T3" fmla="*/ 18 h 1055"/>
                <a:gd name="T4" fmla="*/ 885 w 1098"/>
                <a:gd name="T5" fmla="*/ 33 h 1055"/>
                <a:gd name="T6" fmla="*/ 408 w 1098"/>
                <a:gd name="T7" fmla="*/ 737 h 1055"/>
                <a:gd name="T8" fmla="*/ 189 w 1098"/>
                <a:gd name="T9" fmla="*/ 518 h 1055"/>
                <a:gd name="T10" fmla="*/ 106 w 1098"/>
                <a:gd name="T11" fmla="*/ 518 h 1055"/>
                <a:gd name="T12" fmla="*/ 23 w 1098"/>
                <a:gd name="T13" fmla="*/ 601 h 1055"/>
                <a:gd name="T14" fmla="*/ 23 w 1098"/>
                <a:gd name="T15" fmla="*/ 684 h 1055"/>
                <a:gd name="T16" fmla="*/ 360 w 1098"/>
                <a:gd name="T17" fmla="*/ 1021 h 1055"/>
                <a:gd name="T18" fmla="*/ 435 w 1098"/>
                <a:gd name="T19" fmla="*/ 1055 h 1055"/>
                <a:gd name="T20" fmla="*/ 506 w 1098"/>
                <a:gd name="T21" fmla="*/ 1013 h 1055"/>
                <a:gd name="T22" fmla="*/ 1080 w 1098"/>
                <a:gd name="T23" fmla="*/ 166 h 1055"/>
                <a:gd name="T24" fmla="*/ 1065 w 1098"/>
                <a:gd name="T25" fmla="*/ 84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055">
                  <a:moveTo>
                    <a:pt x="1065" y="84"/>
                  </a:moveTo>
                  <a:lnTo>
                    <a:pt x="967" y="18"/>
                  </a:lnTo>
                  <a:cubicBezTo>
                    <a:pt x="940" y="0"/>
                    <a:pt x="904" y="7"/>
                    <a:pt x="885" y="33"/>
                  </a:cubicBezTo>
                  <a:lnTo>
                    <a:pt x="408" y="737"/>
                  </a:lnTo>
                  <a:lnTo>
                    <a:pt x="189" y="518"/>
                  </a:lnTo>
                  <a:cubicBezTo>
                    <a:pt x="166" y="495"/>
                    <a:pt x="129" y="495"/>
                    <a:pt x="106" y="518"/>
                  </a:cubicBezTo>
                  <a:lnTo>
                    <a:pt x="23" y="601"/>
                  </a:lnTo>
                  <a:cubicBezTo>
                    <a:pt x="0" y="624"/>
                    <a:pt x="0" y="661"/>
                    <a:pt x="23" y="684"/>
                  </a:cubicBezTo>
                  <a:lnTo>
                    <a:pt x="360" y="1021"/>
                  </a:lnTo>
                  <a:cubicBezTo>
                    <a:pt x="379" y="1040"/>
                    <a:pt x="408" y="1055"/>
                    <a:pt x="435" y="1055"/>
                  </a:cubicBezTo>
                  <a:cubicBezTo>
                    <a:pt x="462" y="1055"/>
                    <a:pt x="489" y="1038"/>
                    <a:pt x="506" y="1013"/>
                  </a:cubicBezTo>
                  <a:lnTo>
                    <a:pt x="1080" y="166"/>
                  </a:lnTo>
                  <a:cubicBezTo>
                    <a:pt x="1098" y="139"/>
                    <a:pt x="1091" y="102"/>
                    <a:pt x="1065" y="84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EA3115-0985-4DB1-A0FE-08D509AEA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60232" y="1718627"/>
            <a:ext cx="512383" cy="3517503"/>
            <a:chOff x="6507889" y="2163658"/>
            <a:chExt cx="512383" cy="3517503"/>
          </a:xfrm>
        </p:grpSpPr>
        <p:sp>
          <p:nvSpPr>
            <p:cNvPr id="7" name="Accept">
              <a:extLst>
                <a:ext uri="{FF2B5EF4-FFF2-40B4-BE49-F238E27FC236}">
                  <a16:creationId xmlns:a16="http://schemas.microsoft.com/office/drawing/2014/main" id="{556461D6-975D-4592-8BC9-F255C36C81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07889" y="2163658"/>
              <a:ext cx="512383" cy="493167"/>
            </a:xfrm>
            <a:custGeom>
              <a:avLst/>
              <a:gdLst>
                <a:gd name="T0" fmla="*/ 1065 w 1098"/>
                <a:gd name="T1" fmla="*/ 84 h 1055"/>
                <a:gd name="T2" fmla="*/ 967 w 1098"/>
                <a:gd name="T3" fmla="*/ 18 h 1055"/>
                <a:gd name="T4" fmla="*/ 885 w 1098"/>
                <a:gd name="T5" fmla="*/ 33 h 1055"/>
                <a:gd name="T6" fmla="*/ 408 w 1098"/>
                <a:gd name="T7" fmla="*/ 737 h 1055"/>
                <a:gd name="T8" fmla="*/ 189 w 1098"/>
                <a:gd name="T9" fmla="*/ 518 h 1055"/>
                <a:gd name="T10" fmla="*/ 106 w 1098"/>
                <a:gd name="T11" fmla="*/ 518 h 1055"/>
                <a:gd name="T12" fmla="*/ 23 w 1098"/>
                <a:gd name="T13" fmla="*/ 601 h 1055"/>
                <a:gd name="T14" fmla="*/ 23 w 1098"/>
                <a:gd name="T15" fmla="*/ 684 h 1055"/>
                <a:gd name="T16" fmla="*/ 360 w 1098"/>
                <a:gd name="T17" fmla="*/ 1021 h 1055"/>
                <a:gd name="T18" fmla="*/ 435 w 1098"/>
                <a:gd name="T19" fmla="*/ 1055 h 1055"/>
                <a:gd name="T20" fmla="*/ 506 w 1098"/>
                <a:gd name="T21" fmla="*/ 1013 h 1055"/>
                <a:gd name="T22" fmla="*/ 1080 w 1098"/>
                <a:gd name="T23" fmla="*/ 166 h 1055"/>
                <a:gd name="T24" fmla="*/ 1065 w 1098"/>
                <a:gd name="T25" fmla="*/ 84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055">
                  <a:moveTo>
                    <a:pt x="1065" y="84"/>
                  </a:moveTo>
                  <a:lnTo>
                    <a:pt x="967" y="18"/>
                  </a:lnTo>
                  <a:cubicBezTo>
                    <a:pt x="940" y="0"/>
                    <a:pt x="904" y="7"/>
                    <a:pt x="885" y="33"/>
                  </a:cubicBezTo>
                  <a:lnTo>
                    <a:pt x="408" y="737"/>
                  </a:lnTo>
                  <a:lnTo>
                    <a:pt x="189" y="518"/>
                  </a:lnTo>
                  <a:cubicBezTo>
                    <a:pt x="166" y="495"/>
                    <a:pt x="129" y="495"/>
                    <a:pt x="106" y="518"/>
                  </a:cubicBezTo>
                  <a:lnTo>
                    <a:pt x="23" y="601"/>
                  </a:lnTo>
                  <a:cubicBezTo>
                    <a:pt x="0" y="624"/>
                    <a:pt x="0" y="661"/>
                    <a:pt x="23" y="684"/>
                  </a:cubicBezTo>
                  <a:lnTo>
                    <a:pt x="360" y="1021"/>
                  </a:lnTo>
                  <a:cubicBezTo>
                    <a:pt x="379" y="1040"/>
                    <a:pt x="408" y="1055"/>
                    <a:pt x="435" y="1055"/>
                  </a:cubicBezTo>
                  <a:cubicBezTo>
                    <a:pt x="462" y="1055"/>
                    <a:pt x="489" y="1038"/>
                    <a:pt x="506" y="1013"/>
                  </a:cubicBezTo>
                  <a:lnTo>
                    <a:pt x="1080" y="166"/>
                  </a:lnTo>
                  <a:cubicBezTo>
                    <a:pt x="1098" y="139"/>
                    <a:pt x="1091" y="102"/>
                    <a:pt x="1065" y="84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Accept">
              <a:extLst>
                <a:ext uri="{FF2B5EF4-FFF2-40B4-BE49-F238E27FC236}">
                  <a16:creationId xmlns:a16="http://schemas.microsoft.com/office/drawing/2014/main" id="{593E81F2-AA54-423A-BCD1-A32F4D92FD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07889" y="2894627"/>
              <a:ext cx="512383" cy="493167"/>
            </a:xfrm>
            <a:custGeom>
              <a:avLst/>
              <a:gdLst>
                <a:gd name="T0" fmla="*/ 1065 w 1098"/>
                <a:gd name="T1" fmla="*/ 84 h 1055"/>
                <a:gd name="T2" fmla="*/ 967 w 1098"/>
                <a:gd name="T3" fmla="*/ 18 h 1055"/>
                <a:gd name="T4" fmla="*/ 885 w 1098"/>
                <a:gd name="T5" fmla="*/ 33 h 1055"/>
                <a:gd name="T6" fmla="*/ 408 w 1098"/>
                <a:gd name="T7" fmla="*/ 737 h 1055"/>
                <a:gd name="T8" fmla="*/ 189 w 1098"/>
                <a:gd name="T9" fmla="*/ 518 h 1055"/>
                <a:gd name="T10" fmla="*/ 106 w 1098"/>
                <a:gd name="T11" fmla="*/ 518 h 1055"/>
                <a:gd name="T12" fmla="*/ 23 w 1098"/>
                <a:gd name="T13" fmla="*/ 601 h 1055"/>
                <a:gd name="T14" fmla="*/ 23 w 1098"/>
                <a:gd name="T15" fmla="*/ 684 h 1055"/>
                <a:gd name="T16" fmla="*/ 360 w 1098"/>
                <a:gd name="T17" fmla="*/ 1021 h 1055"/>
                <a:gd name="T18" fmla="*/ 435 w 1098"/>
                <a:gd name="T19" fmla="*/ 1055 h 1055"/>
                <a:gd name="T20" fmla="*/ 506 w 1098"/>
                <a:gd name="T21" fmla="*/ 1013 h 1055"/>
                <a:gd name="T22" fmla="*/ 1080 w 1098"/>
                <a:gd name="T23" fmla="*/ 166 h 1055"/>
                <a:gd name="T24" fmla="*/ 1065 w 1098"/>
                <a:gd name="T25" fmla="*/ 84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055">
                  <a:moveTo>
                    <a:pt x="1065" y="84"/>
                  </a:moveTo>
                  <a:lnTo>
                    <a:pt x="967" y="18"/>
                  </a:lnTo>
                  <a:cubicBezTo>
                    <a:pt x="940" y="0"/>
                    <a:pt x="904" y="7"/>
                    <a:pt x="885" y="33"/>
                  </a:cubicBezTo>
                  <a:lnTo>
                    <a:pt x="408" y="737"/>
                  </a:lnTo>
                  <a:lnTo>
                    <a:pt x="189" y="518"/>
                  </a:lnTo>
                  <a:cubicBezTo>
                    <a:pt x="166" y="495"/>
                    <a:pt x="129" y="495"/>
                    <a:pt x="106" y="518"/>
                  </a:cubicBezTo>
                  <a:lnTo>
                    <a:pt x="23" y="601"/>
                  </a:lnTo>
                  <a:cubicBezTo>
                    <a:pt x="0" y="624"/>
                    <a:pt x="0" y="661"/>
                    <a:pt x="23" y="684"/>
                  </a:cubicBezTo>
                  <a:lnTo>
                    <a:pt x="360" y="1021"/>
                  </a:lnTo>
                  <a:cubicBezTo>
                    <a:pt x="379" y="1040"/>
                    <a:pt x="408" y="1055"/>
                    <a:pt x="435" y="1055"/>
                  </a:cubicBezTo>
                  <a:cubicBezTo>
                    <a:pt x="462" y="1055"/>
                    <a:pt x="489" y="1038"/>
                    <a:pt x="506" y="1013"/>
                  </a:cubicBezTo>
                  <a:lnTo>
                    <a:pt x="1080" y="166"/>
                  </a:lnTo>
                  <a:cubicBezTo>
                    <a:pt x="1098" y="139"/>
                    <a:pt x="1091" y="102"/>
                    <a:pt x="1065" y="84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Accept">
              <a:extLst>
                <a:ext uri="{FF2B5EF4-FFF2-40B4-BE49-F238E27FC236}">
                  <a16:creationId xmlns:a16="http://schemas.microsoft.com/office/drawing/2014/main" id="{51E0CE66-FB46-4D1C-A6E0-C74E4804FF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07889" y="3686715"/>
              <a:ext cx="512383" cy="493167"/>
            </a:xfrm>
            <a:custGeom>
              <a:avLst/>
              <a:gdLst>
                <a:gd name="T0" fmla="*/ 1065 w 1098"/>
                <a:gd name="T1" fmla="*/ 84 h 1055"/>
                <a:gd name="T2" fmla="*/ 967 w 1098"/>
                <a:gd name="T3" fmla="*/ 18 h 1055"/>
                <a:gd name="T4" fmla="*/ 885 w 1098"/>
                <a:gd name="T5" fmla="*/ 33 h 1055"/>
                <a:gd name="T6" fmla="*/ 408 w 1098"/>
                <a:gd name="T7" fmla="*/ 737 h 1055"/>
                <a:gd name="T8" fmla="*/ 189 w 1098"/>
                <a:gd name="T9" fmla="*/ 518 h 1055"/>
                <a:gd name="T10" fmla="*/ 106 w 1098"/>
                <a:gd name="T11" fmla="*/ 518 h 1055"/>
                <a:gd name="T12" fmla="*/ 23 w 1098"/>
                <a:gd name="T13" fmla="*/ 601 h 1055"/>
                <a:gd name="T14" fmla="*/ 23 w 1098"/>
                <a:gd name="T15" fmla="*/ 684 h 1055"/>
                <a:gd name="T16" fmla="*/ 360 w 1098"/>
                <a:gd name="T17" fmla="*/ 1021 h 1055"/>
                <a:gd name="T18" fmla="*/ 435 w 1098"/>
                <a:gd name="T19" fmla="*/ 1055 h 1055"/>
                <a:gd name="T20" fmla="*/ 506 w 1098"/>
                <a:gd name="T21" fmla="*/ 1013 h 1055"/>
                <a:gd name="T22" fmla="*/ 1080 w 1098"/>
                <a:gd name="T23" fmla="*/ 166 h 1055"/>
                <a:gd name="T24" fmla="*/ 1065 w 1098"/>
                <a:gd name="T25" fmla="*/ 84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055">
                  <a:moveTo>
                    <a:pt x="1065" y="84"/>
                  </a:moveTo>
                  <a:lnTo>
                    <a:pt x="967" y="18"/>
                  </a:lnTo>
                  <a:cubicBezTo>
                    <a:pt x="940" y="0"/>
                    <a:pt x="904" y="7"/>
                    <a:pt x="885" y="33"/>
                  </a:cubicBezTo>
                  <a:lnTo>
                    <a:pt x="408" y="737"/>
                  </a:lnTo>
                  <a:lnTo>
                    <a:pt x="189" y="518"/>
                  </a:lnTo>
                  <a:cubicBezTo>
                    <a:pt x="166" y="495"/>
                    <a:pt x="129" y="495"/>
                    <a:pt x="106" y="518"/>
                  </a:cubicBezTo>
                  <a:lnTo>
                    <a:pt x="23" y="601"/>
                  </a:lnTo>
                  <a:cubicBezTo>
                    <a:pt x="0" y="624"/>
                    <a:pt x="0" y="661"/>
                    <a:pt x="23" y="684"/>
                  </a:cubicBezTo>
                  <a:lnTo>
                    <a:pt x="360" y="1021"/>
                  </a:lnTo>
                  <a:cubicBezTo>
                    <a:pt x="379" y="1040"/>
                    <a:pt x="408" y="1055"/>
                    <a:pt x="435" y="1055"/>
                  </a:cubicBezTo>
                  <a:cubicBezTo>
                    <a:pt x="462" y="1055"/>
                    <a:pt x="489" y="1038"/>
                    <a:pt x="506" y="1013"/>
                  </a:cubicBezTo>
                  <a:lnTo>
                    <a:pt x="1080" y="166"/>
                  </a:lnTo>
                  <a:cubicBezTo>
                    <a:pt x="1098" y="139"/>
                    <a:pt x="1091" y="102"/>
                    <a:pt x="1065" y="84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Accept">
              <a:extLst>
                <a:ext uri="{FF2B5EF4-FFF2-40B4-BE49-F238E27FC236}">
                  <a16:creationId xmlns:a16="http://schemas.microsoft.com/office/drawing/2014/main" id="{CE318708-19A1-4F2C-93DC-4AAACB77B8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07889" y="4406795"/>
              <a:ext cx="512383" cy="493167"/>
            </a:xfrm>
            <a:custGeom>
              <a:avLst/>
              <a:gdLst>
                <a:gd name="T0" fmla="*/ 1065 w 1098"/>
                <a:gd name="T1" fmla="*/ 84 h 1055"/>
                <a:gd name="T2" fmla="*/ 967 w 1098"/>
                <a:gd name="T3" fmla="*/ 18 h 1055"/>
                <a:gd name="T4" fmla="*/ 885 w 1098"/>
                <a:gd name="T5" fmla="*/ 33 h 1055"/>
                <a:gd name="T6" fmla="*/ 408 w 1098"/>
                <a:gd name="T7" fmla="*/ 737 h 1055"/>
                <a:gd name="T8" fmla="*/ 189 w 1098"/>
                <a:gd name="T9" fmla="*/ 518 h 1055"/>
                <a:gd name="T10" fmla="*/ 106 w 1098"/>
                <a:gd name="T11" fmla="*/ 518 h 1055"/>
                <a:gd name="T12" fmla="*/ 23 w 1098"/>
                <a:gd name="T13" fmla="*/ 601 h 1055"/>
                <a:gd name="T14" fmla="*/ 23 w 1098"/>
                <a:gd name="T15" fmla="*/ 684 h 1055"/>
                <a:gd name="T16" fmla="*/ 360 w 1098"/>
                <a:gd name="T17" fmla="*/ 1021 h 1055"/>
                <a:gd name="T18" fmla="*/ 435 w 1098"/>
                <a:gd name="T19" fmla="*/ 1055 h 1055"/>
                <a:gd name="T20" fmla="*/ 506 w 1098"/>
                <a:gd name="T21" fmla="*/ 1013 h 1055"/>
                <a:gd name="T22" fmla="*/ 1080 w 1098"/>
                <a:gd name="T23" fmla="*/ 166 h 1055"/>
                <a:gd name="T24" fmla="*/ 1065 w 1098"/>
                <a:gd name="T25" fmla="*/ 84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055">
                  <a:moveTo>
                    <a:pt x="1065" y="84"/>
                  </a:moveTo>
                  <a:lnTo>
                    <a:pt x="967" y="18"/>
                  </a:lnTo>
                  <a:cubicBezTo>
                    <a:pt x="940" y="0"/>
                    <a:pt x="904" y="7"/>
                    <a:pt x="885" y="33"/>
                  </a:cubicBezTo>
                  <a:lnTo>
                    <a:pt x="408" y="737"/>
                  </a:lnTo>
                  <a:lnTo>
                    <a:pt x="189" y="518"/>
                  </a:lnTo>
                  <a:cubicBezTo>
                    <a:pt x="166" y="495"/>
                    <a:pt x="129" y="495"/>
                    <a:pt x="106" y="518"/>
                  </a:cubicBezTo>
                  <a:lnTo>
                    <a:pt x="23" y="601"/>
                  </a:lnTo>
                  <a:cubicBezTo>
                    <a:pt x="0" y="624"/>
                    <a:pt x="0" y="661"/>
                    <a:pt x="23" y="684"/>
                  </a:cubicBezTo>
                  <a:lnTo>
                    <a:pt x="360" y="1021"/>
                  </a:lnTo>
                  <a:cubicBezTo>
                    <a:pt x="379" y="1040"/>
                    <a:pt x="408" y="1055"/>
                    <a:pt x="435" y="1055"/>
                  </a:cubicBezTo>
                  <a:cubicBezTo>
                    <a:pt x="462" y="1055"/>
                    <a:pt x="489" y="1038"/>
                    <a:pt x="506" y="1013"/>
                  </a:cubicBezTo>
                  <a:lnTo>
                    <a:pt x="1080" y="166"/>
                  </a:lnTo>
                  <a:cubicBezTo>
                    <a:pt x="1098" y="139"/>
                    <a:pt x="1091" y="102"/>
                    <a:pt x="1065" y="84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Accept">
              <a:extLst>
                <a:ext uri="{FF2B5EF4-FFF2-40B4-BE49-F238E27FC236}">
                  <a16:creationId xmlns:a16="http://schemas.microsoft.com/office/drawing/2014/main" id="{52CC1707-7187-4F93-B45A-2BE6E460B9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07889" y="5187994"/>
              <a:ext cx="512383" cy="493167"/>
            </a:xfrm>
            <a:custGeom>
              <a:avLst/>
              <a:gdLst>
                <a:gd name="T0" fmla="*/ 1065 w 1098"/>
                <a:gd name="T1" fmla="*/ 84 h 1055"/>
                <a:gd name="T2" fmla="*/ 967 w 1098"/>
                <a:gd name="T3" fmla="*/ 18 h 1055"/>
                <a:gd name="T4" fmla="*/ 885 w 1098"/>
                <a:gd name="T5" fmla="*/ 33 h 1055"/>
                <a:gd name="T6" fmla="*/ 408 w 1098"/>
                <a:gd name="T7" fmla="*/ 737 h 1055"/>
                <a:gd name="T8" fmla="*/ 189 w 1098"/>
                <a:gd name="T9" fmla="*/ 518 h 1055"/>
                <a:gd name="T10" fmla="*/ 106 w 1098"/>
                <a:gd name="T11" fmla="*/ 518 h 1055"/>
                <a:gd name="T12" fmla="*/ 23 w 1098"/>
                <a:gd name="T13" fmla="*/ 601 h 1055"/>
                <a:gd name="T14" fmla="*/ 23 w 1098"/>
                <a:gd name="T15" fmla="*/ 684 h 1055"/>
                <a:gd name="T16" fmla="*/ 360 w 1098"/>
                <a:gd name="T17" fmla="*/ 1021 h 1055"/>
                <a:gd name="T18" fmla="*/ 435 w 1098"/>
                <a:gd name="T19" fmla="*/ 1055 h 1055"/>
                <a:gd name="T20" fmla="*/ 506 w 1098"/>
                <a:gd name="T21" fmla="*/ 1013 h 1055"/>
                <a:gd name="T22" fmla="*/ 1080 w 1098"/>
                <a:gd name="T23" fmla="*/ 166 h 1055"/>
                <a:gd name="T24" fmla="*/ 1065 w 1098"/>
                <a:gd name="T25" fmla="*/ 84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055">
                  <a:moveTo>
                    <a:pt x="1065" y="84"/>
                  </a:moveTo>
                  <a:lnTo>
                    <a:pt x="967" y="18"/>
                  </a:lnTo>
                  <a:cubicBezTo>
                    <a:pt x="940" y="0"/>
                    <a:pt x="904" y="7"/>
                    <a:pt x="885" y="33"/>
                  </a:cubicBezTo>
                  <a:lnTo>
                    <a:pt x="408" y="737"/>
                  </a:lnTo>
                  <a:lnTo>
                    <a:pt x="189" y="518"/>
                  </a:lnTo>
                  <a:cubicBezTo>
                    <a:pt x="166" y="495"/>
                    <a:pt x="129" y="495"/>
                    <a:pt x="106" y="518"/>
                  </a:cubicBezTo>
                  <a:lnTo>
                    <a:pt x="23" y="601"/>
                  </a:lnTo>
                  <a:cubicBezTo>
                    <a:pt x="0" y="624"/>
                    <a:pt x="0" y="661"/>
                    <a:pt x="23" y="684"/>
                  </a:cubicBezTo>
                  <a:lnTo>
                    <a:pt x="360" y="1021"/>
                  </a:lnTo>
                  <a:cubicBezTo>
                    <a:pt x="379" y="1040"/>
                    <a:pt x="408" y="1055"/>
                    <a:pt x="435" y="1055"/>
                  </a:cubicBezTo>
                  <a:cubicBezTo>
                    <a:pt x="462" y="1055"/>
                    <a:pt x="489" y="1038"/>
                    <a:pt x="506" y="1013"/>
                  </a:cubicBezTo>
                  <a:lnTo>
                    <a:pt x="1080" y="166"/>
                  </a:lnTo>
                  <a:cubicBezTo>
                    <a:pt x="1098" y="139"/>
                    <a:pt x="1091" y="102"/>
                    <a:pt x="1065" y="84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ABA77D8-CF0E-44B9-9BBE-C5DA79FF8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62788" y="1725342"/>
            <a:ext cx="584391" cy="3538221"/>
            <a:chOff x="3862788" y="2170373"/>
            <a:chExt cx="584391" cy="3538221"/>
          </a:xfrm>
        </p:grpSpPr>
        <p:sp>
          <p:nvSpPr>
            <p:cNvPr id="11" name="Accept">
              <a:extLst>
                <a:ext uri="{FF2B5EF4-FFF2-40B4-BE49-F238E27FC236}">
                  <a16:creationId xmlns:a16="http://schemas.microsoft.com/office/drawing/2014/main" id="{0DDADB29-0E9A-401C-86CC-40631BB1E4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62788" y="2170373"/>
              <a:ext cx="512383" cy="493167"/>
            </a:xfrm>
            <a:custGeom>
              <a:avLst/>
              <a:gdLst>
                <a:gd name="T0" fmla="*/ 1065 w 1098"/>
                <a:gd name="T1" fmla="*/ 84 h 1055"/>
                <a:gd name="T2" fmla="*/ 967 w 1098"/>
                <a:gd name="T3" fmla="*/ 18 h 1055"/>
                <a:gd name="T4" fmla="*/ 885 w 1098"/>
                <a:gd name="T5" fmla="*/ 33 h 1055"/>
                <a:gd name="T6" fmla="*/ 408 w 1098"/>
                <a:gd name="T7" fmla="*/ 737 h 1055"/>
                <a:gd name="T8" fmla="*/ 189 w 1098"/>
                <a:gd name="T9" fmla="*/ 518 h 1055"/>
                <a:gd name="T10" fmla="*/ 106 w 1098"/>
                <a:gd name="T11" fmla="*/ 518 h 1055"/>
                <a:gd name="T12" fmla="*/ 23 w 1098"/>
                <a:gd name="T13" fmla="*/ 601 h 1055"/>
                <a:gd name="T14" fmla="*/ 23 w 1098"/>
                <a:gd name="T15" fmla="*/ 684 h 1055"/>
                <a:gd name="T16" fmla="*/ 360 w 1098"/>
                <a:gd name="T17" fmla="*/ 1021 h 1055"/>
                <a:gd name="T18" fmla="*/ 435 w 1098"/>
                <a:gd name="T19" fmla="*/ 1055 h 1055"/>
                <a:gd name="T20" fmla="*/ 506 w 1098"/>
                <a:gd name="T21" fmla="*/ 1013 h 1055"/>
                <a:gd name="T22" fmla="*/ 1080 w 1098"/>
                <a:gd name="T23" fmla="*/ 166 h 1055"/>
                <a:gd name="T24" fmla="*/ 1065 w 1098"/>
                <a:gd name="T25" fmla="*/ 84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055">
                  <a:moveTo>
                    <a:pt x="1065" y="84"/>
                  </a:moveTo>
                  <a:lnTo>
                    <a:pt x="967" y="18"/>
                  </a:lnTo>
                  <a:cubicBezTo>
                    <a:pt x="940" y="0"/>
                    <a:pt x="904" y="7"/>
                    <a:pt x="885" y="33"/>
                  </a:cubicBezTo>
                  <a:lnTo>
                    <a:pt x="408" y="737"/>
                  </a:lnTo>
                  <a:lnTo>
                    <a:pt x="189" y="518"/>
                  </a:lnTo>
                  <a:cubicBezTo>
                    <a:pt x="166" y="495"/>
                    <a:pt x="129" y="495"/>
                    <a:pt x="106" y="518"/>
                  </a:cubicBezTo>
                  <a:lnTo>
                    <a:pt x="23" y="601"/>
                  </a:lnTo>
                  <a:cubicBezTo>
                    <a:pt x="0" y="624"/>
                    <a:pt x="0" y="661"/>
                    <a:pt x="23" y="684"/>
                  </a:cubicBezTo>
                  <a:lnTo>
                    <a:pt x="360" y="1021"/>
                  </a:lnTo>
                  <a:cubicBezTo>
                    <a:pt x="379" y="1040"/>
                    <a:pt x="408" y="1055"/>
                    <a:pt x="435" y="1055"/>
                  </a:cubicBezTo>
                  <a:cubicBezTo>
                    <a:pt x="462" y="1055"/>
                    <a:pt x="489" y="1038"/>
                    <a:pt x="506" y="1013"/>
                  </a:cubicBezTo>
                  <a:lnTo>
                    <a:pt x="1080" y="166"/>
                  </a:lnTo>
                  <a:cubicBezTo>
                    <a:pt x="1098" y="139"/>
                    <a:pt x="1091" y="102"/>
                    <a:pt x="1065" y="84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Accept">
              <a:extLst>
                <a:ext uri="{FF2B5EF4-FFF2-40B4-BE49-F238E27FC236}">
                  <a16:creationId xmlns:a16="http://schemas.microsoft.com/office/drawing/2014/main" id="{AC405836-5BE0-49B8-BAE9-3D3683B05D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1115" y="3664936"/>
              <a:ext cx="512383" cy="493167"/>
            </a:xfrm>
            <a:custGeom>
              <a:avLst/>
              <a:gdLst>
                <a:gd name="T0" fmla="*/ 1065 w 1098"/>
                <a:gd name="T1" fmla="*/ 84 h 1055"/>
                <a:gd name="T2" fmla="*/ 967 w 1098"/>
                <a:gd name="T3" fmla="*/ 18 h 1055"/>
                <a:gd name="T4" fmla="*/ 885 w 1098"/>
                <a:gd name="T5" fmla="*/ 33 h 1055"/>
                <a:gd name="T6" fmla="*/ 408 w 1098"/>
                <a:gd name="T7" fmla="*/ 737 h 1055"/>
                <a:gd name="T8" fmla="*/ 189 w 1098"/>
                <a:gd name="T9" fmla="*/ 518 h 1055"/>
                <a:gd name="T10" fmla="*/ 106 w 1098"/>
                <a:gd name="T11" fmla="*/ 518 h 1055"/>
                <a:gd name="T12" fmla="*/ 23 w 1098"/>
                <a:gd name="T13" fmla="*/ 601 h 1055"/>
                <a:gd name="T14" fmla="*/ 23 w 1098"/>
                <a:gd name="T15" fmla="*/ 684 h 1055"/>
                <a:gd name="T16" fmla="*/ 360 w 1098"/>
                <a:gd name="T17" fmla="*/ 1021 h 1055"/>
                <a:gd name="T18" fmla="*/ 435 w 1098"/>
                <a:gd name="T19" fmla="*/ 1055 h 1055"/>
                <a:gd name="T20" fmla="*/ 506 w 1098"/>
                <a:gd name="T21" fmla="*/ 1013 h 1055"/>
                <a:gd name="T22" fmla="*/ 1080 w 1098"/>
                <a:gd name="T23" fmla="*/ 166 h 1055"/>
                <a:gd name="T24" fmla="*/ 1065 w 1098"/>
                <a:gd name="T25" fmla="*/ 84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055">
                  <a:moveTo>
                    <a:pt x="1065" y="84"/>
                  </a:moveTo>
                  <a:lnTo>
                    <a:pt x="967" y="18"/>
                  </a:lnTo>
                  <a:cubicBezTo>
                    <a:pt x="940" y="0"/>
                    <a:pt x="904" y="7"/>
                    <a:pt x="885" y="33"/>
                  </a:cubicBezTo>
                  <a:lnTo>
                    <a:pt x="408" y="737"/>
                  </a:lnTo>
                  <a:lnTo>
                    <a:pt x="189" y="518"/>
                  </a:lnTo>
                  <a:cubicBezTo>
                    <a:pt x="166" y="495"/>
                    <a:pt x="129" y="495"/>
                    <a:pt x="106" y="518"/>
                  </a:cubicBezTo>
                  <a:lnTo>
                    <a:pt x="23" y="601"/>
                  </a:lnTo>
                  <a:cubicBezTo>
                    <a:pt x="0" y="624"/>
                    <a:pt x="0" y="661"/>
                    <a:pt x="23" y="684"/>
                  </a:cubicBezTo>
                  <a:lnTo>
                    <a:pt x="360" y="1021"/>
                  </a:lnTo>
                  <a:cubicBezTo>
                    <a:pt x="379" y="1040"/>
                    <a:pt x="408" y="1055"/>
                    <a:pt x="435" y="1055"/>
                  </a:cubicBezTo>
                  <a:cubicBezTo>
                    <a:pt x="462" y="1055"/>
                    <a:pt x="489" y="1038"/>
                    <a:pt x="506" y="1013"/>
                  </a:cubicBezTo>
                  <a:lnTo>
                    <a:pt x="1080" y="166"/>
                  </a:lnTo>
                  <a:cubicBezTo>
                    <a:pt x="1098" y="139"/>
                    <a:pt x="1091" y="102"/>
                    <a:pt x="1065" y="84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Accept">
              <a:extLst>
                <a:ext uri="{FF2B5EF4-FFF2-40B4-BE49-F238E27FC236}">
                  <a16:creationId xmlns:a16="http://schemas.microsoft.com/office/drawing/2014/main" id="{2C6A46BF-6F16-4105-9719-5BCB7709AD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34796" y="5215427"/>
              <a:ext cx="512383" cy="493167"/>
            </a:xfrm>
            <a:custGeom>
              <a:avLst/>
              <a:gdLst>
                <a:gd name="T0" fmla="*/ 1065 w 1098"/>
                <a:gd name="T1" fmla="*/ 84 h 1055"/>
                <a:gd name="T2" fmla="*/ 967 w 1098"/>
                <a:gd name="T3" fmla="*/ 18 h 1055"/>
                <a:gd name="T4" fmla="*/ 885 w 1098"/>
                <a:gd name="T5" fmla="*/ 33 h 1055"/>
                <a:gd name="T6" fmla="*/ 408 w 1098"/>
                <a:gd name="T7" fmla="*/ 737 h 1055"/>
                <a:gd name="T8" fmla="*/ 189 w 1098"/>
                <a:gd name="T9" fmla="*/ 518 h 1055"/>
                <a:gd name="T10" fmla="*/ 106 w 1098"/>
                <a:gd name="T11" fmla="*/ 518 h 1055"/>
                <a:gd name="T12" fmla="*/ 23 w 1098"/>
                <a:gd name="T13" fmla="*/ 601 h 1055"/>
                <a:gd name="T14" fmla="*/ 23 w 1098"/>
                <a:gd name="T15" fmla="*/ 684 h 1055"/>
                <a:gd name="T16" fmla="*/ 360 w 1098"/>
                <a:gd name="T17" fmla="*/ 1021 h 1055"/>
                <a:gd name="T18" fmla="*/ 435 w 1098"/>
                <a:gd name="T19" fmla="*/ 1055 h 1055"/>
                <a:gd name="T20" fmla="*/ 506 w 1098"/>
                <a:gd name="T21" fmla="*/ 1013 h 1055"/>
                <a:gd name="T22" fmla="*/ 1080 w 1098"/>
                <a:gd name="T23" fmla="*/ 166 h 1055"/>
                <a:gd name="T24" fmla="*/ 1065 w 1098"/>
                <a:gd name="T25" fmla="*/ 84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055">
                  <a:moveTo>
                    <a:pt x="1065" y="84"/>
                  </a:moveTo>
                  <a:lnTo>
                    <a:pt x="967" y="18"/>
                  </a:lnTo>
                  <a:cubicBezTo>
                    <a:pt x="940" y="0"/>
                    <a:pt x="904" y="7"/>
                    <a:pt x="885" y="33"/>
                  </a:cubicBezTo>
                  <a:lnTo>
                    <a:pt x="408" y="737"/>
                  </a:lnTo>
                  <a:lnTo>
                    <a:pt x="189" y="518"/>
                  </a:lnTo>
                  <a:cubicBezTo>
                    <a:pt x="166" y="495"/>
                    <a:pt x="129" y="495"/>
                    <a:pt x="106" y="518"/>
                  </a:cubicBezTo>
                  <a:lnTo>
                    <a:pt x="23" y="601"/>
                  </a:lnTo>
                  <a:cubicBezTo>
                    <a:pt x="0" y="624"/>
                    <a:pt x="0" y="661"/>
                    <a:pt x="23" y="684"/>
                  </a:cubicBezTo>
                  <a:lnTo>
                    <a:pt x="360" y="1021"/>
                  </a:lnTo>
                  <a:cubicBezTo>
                    <a:pt x="379" y="1040"/>
                    <a:pt x="408" y="1055"/>
                    <a:pt x="435" y="1055"/>
                  </a:cubicBezTo>
                  <a:cubicBezTo>
                    <a:pt x="462" y="1055"/>
                    <a:pt x="489" y="1038"/>
                    <a:pt x="506" y="1013"/>
                  </a:cubicBezTo>
                  <a:lnTo>
                    <a:pt x="1080" y="166"/>
                  </a:lnTo>
                  <a:cubicBezTo>
                    <a:pt x="1098" y="139"/>
                    <a:pt x="1091" y="102"/>
                    <a:pt x="1065" y="84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9" name="Accept">
            <a:extLst>
              <a:ext uri="{FF2B5EF4-FFF2-40B4-BE49-F238E27FC236}">
                <a16:creationId xmlns:a16="http://schemas.microsoft.com/office/drawing/2014/main" id="{270AFD7C-3417-4D92-8296-B07A817DA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281213" y="4753852"/>
            <a:ext cx="512383" cy="493167"/>
          </a:xfrm>
          <a:custGeom>
            <a:avLst/>
            <a:gdLst>
              <a:gd name="T0" fmla="*/ 1065 w 1098"/>
              <a:gd name="T1" fmla="*/ 84 h 1055"/>
              <a:gd name="T2" fmla="*/ 967 w 1098"/>
              <a:gd name="T3" fmla="*/ 18 h 1055"/>
              <a:gd name="T4" fmla="*/ 885 w 1098"/>
              <a:gd name="T5" fmla="*/ 33 h 1055"/>
              <a:gd name="T6" fmla="*/ 408 w 1098"/>
              <a:gd name="T7" fmla="*/ 737 h 1055"/>
              <a:gd name="T8" fmla="*/ 189 w 1098"/>
              <a:gd name="T9" fmla="*/ 518 h 1055"/>
              <a:gd name="T10" fmla="*/ 106 w 1098"/>
              <a:gd name="T11" fmla="*/ 518 h 1055"/>
              <a:gd name="T12" fmla="*/ 23 w 1098"/>
              <a:gd name="T13" fmla="*/ 601 h 1055"/>
              <a:gd name="T14" fmla="*/ 23 w 1098"/>
              <a:gd name="T15" fmla="*/ 684 h 1055"/>
              <a:gd name="T16" fmla="*/ 360 w 1098"/>
              <a:gd name="T17" fmla="*/ 1021 h 1055"/>
              <a:gd name="T18" fmla="*/ 435 w 1098"/>
              <a:gd name="T19" fmla="*/ 1055 h 1055"/>
              <a:gd name="T20" fmla="*/ 506 w 1098"/>
              <a:gd name="T21" fmla="*/ 1013 h 1055"/>
              <a:gd name="T22" fmla="*/ 1080 w 1098"/>
              <a:gd name="T23" fmla="*/ 166 h 1055"/>
              <a:gd name="T24" fmla="*/ 1065 w 1098"/>
              <a:gd name="T25" fmla="*/ 84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8" h="1055">
                <a:moveTo>
                  <a:pt x="1065" y="84"/>
                </a:moveTo>
                <a:lnTo>
                  <a:pt x="967" y="18"/>
                </a:lnTo>
                <a:cubicBezTo>
                  <a:pt x="940" y="0"/>
                  <a:pt x="904" y="7"/>
                  <a:pt x="885" y="33"/>
                </a:cubicBezTo>
                <a:lnTo>
                  <a:pt x="408" y="737"/>
                </a:lnTo>
                <a:lnTo>
                  <a:pt x="189" y="518"/>
                </a:lnTo>
                <a:cubicBezTo>
                  <a:pt x="166" y="495"/>
                  <a:pt x="129" y="495"/>
                  <a:pt x="106" y="518"/>
                </a:cubicBezTo>
                <a:lnTo>
                  <a:pt x="23" y="601"/>
                </a:lnTo>
                <a:cubicBezTo>
                  <a:pt x="0" y="624"/>
                  <a:pt x="0" y="661"/>
                  <a:pt x="23" y="684"/>
                </a:cubicBezTo>
                <a:lnTo>
                  <a:pt x="360" y="1021"/>
                </a:lnTo>
                <a:cubicBezTo>
                  <a:pt x="379" y="1040"/>
                  <a:pt x="408" y="1055"/>
                  <a:pt x="435" y="1055"/>
                </a:cubicBezTo>
                <a:cubicBezTo>
                  <a:pt x="462" y="1055"/>
                  <a:pt x="489" y="1038"/>
                  <a:pt x="506" y="1013"/>
                </a:cubicBezTo>
                <a:lnTo>
                  <a:pt x="1080" y="166"/>
                </a:lnTo>
                <a:cubicBezTo>
                  <a:pt x="1098" y="139"/>
                  <a:pt x="1091" y="102"/>
                  <a:pt x="1065" y="84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BE7723-FECC-4090-BC93-DE690652A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40352" y="1683419"/>
            <a:ext cx="520710" cy="1987730"/>
            <a:chOff x="7740352" y="2128450"/>
            <a:chExt cx="520710" cy="1987730"/>
          </a:xfrm>
        </p:grpSpPr>
        <p:sp>
          <p:nvSpPr>
            <p:cNvPr id="41" name="Accept">
              <a:extLst>
                <a:ext uri="{FF2B5EF4-FFF2-40B4-BE49-F238E27FC236}">
                  <a16:creationId xmlns:a16="http://schemas.microsoft.com/office/drawing/2014/main" id="{AF6D0558-86FA-4FFB-AE5A-280FA8EB55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40352" y="2128450"/>
              <a:ext cx="512383" cy="493167"/>
            </a:xfrm>
            <a:custGeom>
              <a:avLst/>
              <a:gdLst>
                <a:gd name="T0" fmla="*/ 1065 w 1098"/>
                <a:gd name="T1" fmla="*/ 84 h 1055"/>
                <a:gd name="T2" fmla="*/ 967 w 1098"/>
                <a:gd name="T3" fmla="*/ 18 h 1055"/>
                <a:gd name="T4" fmla="*/ 885 w 1098"/>
                <a:gd name="T5" fmla="*/ 33 h 1055"/>
                <a:gd name="T6" fmla="*/ 408 w 1098"/>
                <a:gd name="T7" fmla="*/ 737 h 1055"/>
                <a:gd name="T8" fmla="*/ 189 w 1098"/>
                <a:gd name="T9" fmla="*/ 518 h 1055"/>
                <a:gd name="T10" fmla="*/ 106 w 1098"/>
                <a:gd name="T11" fmla="*/ 518 h 1055"/>
                <a:gd name="T12" fmla="*/ 23 w 1098"/>
                <a:gd name="T13" fmla="*/ 601 h 1055"/>
                <a:gd name="T14" fmla="*/ 23 w 1098"/>
                <a:gd name="T15" fmla="*/ 684 h 1055"/>
                <a:gd name="T16" fmla="*/ 360 w 1098"/>
                <a:gd name="T17" fmla="*/ 1021 h 1055"/>
                <a:gd name="T18" fmla="*/ 435 w 1098"/>
                <a:gd name="T19" fmla="*/ 1055 h 1055"/>
                <a:gd name="T20" fmla="*/ 506 w 1098"/>
                <a:gd name="T21" fmla="*/ 1013 h 1055"/>
                <a:gd name="T22" fmla="*/ 1080 w 1098"/>
                <a:gd name="T23" fmla="*/ 166 h 1055"/>
                <a:gd name="T24" fmla="*/ 1065 w 1098"/>
                <a:gd name="T25" fmla="*/ 84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055">
                  <a:moveTo>
                    <a:pt x="1065" y="84"/>
                  </a:moveTo>
                  <a:lnTo>
                    <a:pt x="967" y="18"/>
                  </a:lnTo>
                  <a:cubicBezTo>
                    <a:pt x="940" y="0"/>
                    <a:pt x="904" y="7"/>
                    <a:pt x="885" y="33"/>
                  </a:cubicBezTo>
                  <a:lnTo>
                    <a:pt x="408" y="737"/>
                  </a:lnTo>
                  <a:lnTo>
                    <a:pt x="189" y="518"/>
                  </a:lnTo>
                  <a:cubicBezTo>
                    <a:pt x="166" y="495"/>
                    <a:pt x="129" y="495"/>
                    <a:pt x="106" y="518"/>
                  </a:cubicBezTo>
                  <a:lnTo>
                    <a:pt x="23" y="601"/>
                  </a:lnTo>
                  <a:cubicBezTo>
                    <a:pt x="0" y="624"/>
                    <a:pt x="0" y="661"/>
                    <a:pt x="23" y="684"/>
                  </a:cubicBezTo>
                  <a:lnTo>
                    <a:pt x="360" y="1021"/>
                  </a:lnTo>
                  <a:cubicBezTo>
                    <a:pt x="379" y="1040"/>
                    <a:pt x="408" y="1055"/>
                    <a:pt x="435" y="1055"/>
                  </a:cubicBezTo>
                  <a:cubicBezTo>
                    <a:pt x="462" y="1055"/>
                    <a:pt x="489" y="1038"/>
                    <a:pt x="506" y="1013"/>
                  </a:cubicBezTo>
                  <a:lnTo>
                    <a:pt x="1080" y="166"/>
                  </a:lnTo>
                  <a:cubicBezTo>
                    <a:pt x="1098" y="139"/>
                    <a:pt x="1091" y="102"/>
                    <a:pt x="1065" y="84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Accept">
              <a:extLst>
                <a:ext uri="{FF2B5EF4-FFF2-40B4-BE49-F238E27FC236}">
                  <a16:creationId xmlns:a16="http://schemas.microsoft.com/office/drawing/2014/main" id="{FA08D2CF-1687-48E3-ACD3-CDC97089BA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48679" y="3623013"/>
              <a:ext cx="512383" cy="493167"/>
            </a:xfrm>
            <a:custGeom>
              <a:avLst/>
              <a:gdLst>
                <a:gd name="T0" fmla="*/ 1065 w 1098"/>
                <a:gd name="T1" fmla="*/ 84 h 1055"/>
                <a:gd name="T2" fmla="*/ 967 w 1098"/>
                <a:gd name="T3" fmla="*/ 18 h 1055"/>
                <a:gd name="T4" fmla="*/ 885 w 1098"/>
                <a:gd name="T5" fmla="*/ 33 h 1055"/>
                <a:gd name="T6" fmla="*/ 408 w 1098"/>
                <a:gd name="T7" fmla="*/ 737 h 1055"/>
                <a:gd name="T8" fmla="*/ 189 w 1098"/>
                <a:gd name="T9" fmla="*/ 518 h 1055"/>
                <a:gd name="T10" fmla="*/ 106 w 1098"/>
                <a:gd name="T11" fmla="*/ 518 h 1055"/>
                <a:gd name="T12" fmla="*/ 23 w 1098"/>
                <a:gd name="T13" fmla="*/ 601 h 1055"/>
                <a:gd name="T14" fmla="*/ 23 w 1098"/>
                <a:gd name="T15" fmla="*/ 684 h 1055"/>
                <a:gd name="T16" fmla="*/ 360 w 1098"/>
                <a:gd name="T17" fmla="*/ 1021 h 1055"/>
                <a:gd name="T18" fmla="*/ 435 w 1098"/>
                <a:gd name="T19" fmla="*/ 1055 h 1055"/>
                <a:gd name="T20" fmla="*/ 506 w 1098"/>
                <a:gd name="T21" fmla="*/ 1013 h 1055"/>
                <a:gd name="T22" fmla="*/ 1080 w 1098"/>
                <a:gd name="T23" fmla="*/ 166 h 1055"/>
                <a:gd name="T24" fmla="*/ 1065 w 1098"/>
                <a:gd name="T25" fmla="*/ 84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055">
                  <a:moveTo>
                    <a:pt x="1065" y="84"/>
                  </a:moveTo>
                  <a:lnTo>
                    <a:pt x="967" y="18"/>
                  </a:lnTo>
                  <a:cubicBezTo>
                    <a:pt x="940" y="0"/>
                    <a:pt x="904" y="7"/>
                    <a:pt x="885" y="33"/>
                  </a:cubicBezTo>
                  <a:lnTo>
                    <a:pt x="408" y="737"/>
                  </a:lnTo>
                  <a:lnTo>
                    <a:pt x="189" y="518"/>
                  </a:lnTo>
                  <a:cubicBezTo>
                    <a:pt x="166" y="495"/>
                    <a:pt x="129" y="495"/>
                    <a:pt x="106" y="518"/>
                  </a:cubicBezTo>
                  <a:lnTo>
                    <a:pt x="23" y="601"/>
                  </a:lnTo>
                  <a:cubicBezTo>
                    <a:pt x="0" y="624"/>
                    <a:pt x="0" y="661"/>
                    <a:pt x="23" y="684"/>
                  </a:cubicBezTo>
                  <a:lnTo>
                    <a:pt x="360" y="1021"/>
                  </a:lnTo>
                  <a:cubicBezTo>
                    <a:pt x="379" y="1040"/>
                    <a:pt x="408" y="1055"/>
                    <a:pt x="435" y="1055"/>
                  </a:cubicBezTo>
                  <a:cubicBezTo>
                    <a:pt x="462" y="1055"/>
                    <a:pt x="489" y="1038"/>
                    <a:pt x="506" y="1013"/>
                  </a:cubicBezTo>
                  <a:lnTo>
                    <a:pt x="1080" y="166"/>
                  </a:lnTo>
                  <a:cubicBezTo>
                    <a:pt x="1098" y="139"/>
                    <a:pt x="1091" y="102"/>
                    <a:pt x="1065" y="84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4" name="Accept">
            <a:extLst>
              <a:ext uri="{FF2B5EF4-FFF2-40B4-BE49-F238E27FC236}">
                <a16:creationId xmlns:a16="http://schemas.microsoft.com/office/drawing/2014/main" id="{E7833063-9B7B-4D2F-9427-1891A6A3F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756274" y="3950874"/>
            <a:ext cx="512383" cy="493167"/>
          </a:xfrm>
          <a:custGeom>
            <a:avLst/>
            <a:gdLst>
              <a:gd name="T0" fmla="*/ 1065 w 1098"/>
              <a:gd name="T1" fmla="*/ 84 h 1055"/>
              <a:gd name="T2" fmla="*/ 967 w 1098"/>
              <a:gd name="T3" fmla="*/ 18 h 1055"/>
              <a:gd name="T4" fmla="*/ 885 w 1098"/>
              <a:gd name="T5" fmla="*/ 33 h 1055"/>
              <a:gd name="T6" fmla="*/ 408 w 1098"/>
              <a:gd name="T7" fmla="*/ 737 h 1055"/>
              <a:gd name="T8" fmla="*/ 189 w 1098"/>
              <a:gd name="T9" fmla="*/ 518 h 1055"/>
              <a:gd name="T10" fmla="*/ 106 w 1098"/>
              <a:gd name="T11" fmla="*/ 518 h 1055"/>
              <a:gd name="T12" fmla="*/ 23 w 1098"/>
              <a:gd name="T13" fmla="*/ 601 h 1055"/>
              <a:gd name="T14" fmla="*/ 23 w 1098"/>
              <a:gd name="T15" fmla="*/ 684 h 1055"/>
              <a:gd name="T16" fmla="*/ 360 w 1098"/>
              <a:gd name="T17" fmla="*/ 1021 h 1055"/>
              <a:gd name="T18" fmla="*/ 435 w 1098"/>
              <a:gd name="T19" fmla="*/ 1055 h 1055"/>
              <a:gd name="T20" fmla="*/ 506 w 1098"/>
              <a:gd name="T21" fmla="*/ 1013 h 1055"/>
              <a:gd name="T22" fmla="*/ 1080 w 1098"/>
              <a:gd name="T23" fmla="*/ 166 h 1055"/>
              <a:gd name="T24" fmla="*/ 1065 w 1098"/>
              <a:gd name="T25" fmla="*/ 84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8" h="1055">
                <a:moveTo>
                  <a:pt x="1065" y="84"/>
                </a:moveTo>
                <a:lnTo>
                  <a:pt x="967" y="18"/>
                </a:lnTo>
                <a:cubicBezTo>
                  <a:pt x="940" y="0"/>
                  <a:pt x="904" y="7"/>
                  <a:pt x="885" y="33"/>
                </a:cubicBezTo>
                <a:lnTo>
                  <a:pt x="408" y="737"/>
                </a:lnTo>
                <a:lnTo>
                  <a:pt x="189" y="518"/>
                </a:lnTo>
                <a:cubicBezTo>
                  <a:pt x="166" y="495"/>
                  <a:pt x="129" y="495"/>
                  <a:pt x="106" y="518"/>
                </a:cubicBezTo>
                <a:lnTo>
                  <a:pt x="23" y="601"/>
                </a:lnTo>
                <a:cubicBezTo>
                  <a:pt x="0" y="624"/>
                  <a:pt x="0" y="661"/>
                  <a:pt x="23" y="684"/>
                </a:cubicBezTo>
                <a:lnTo>
                  <a:pt x="360" y="1021"/>
                </a:lnTo>
                <a:cubicBezTo>
                  <a:pt x="379" y="1040"/>
                  <a:pt x="408" y="1055"/>
                  <a:pt x="435" y="1055"/>
                </a:cubicBezTo>
                <a:cubicBezTo>
                  <a:pt x="462" y="1055"/>
                  <a:pt x="489" y="1038"/>
                  <a:pt x="506" y="1013"/>
                </a:cubicBezTo>
                <a:lnTo>
                  <a:pt x="1080" y="166"/>
                </a:lnTo>
                <a:cubicBezTo>
                  <a:pt x="1098" y="139"/>
                  <a:pt x="1091" y="102"/>
                  <a:pt x="1065" y="84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Accept">
            <a:extLst>
              <a:ext uri="{FF2B5EF4-FFF2-40B4-BE49-F238E27FC236}">
                <a16:creationId xmlns:a16="http://schemas.microsoft.com/office/drawing/2014/main" id="{0D36A01D-914D-4F10-888E-3FE32F54A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224954" y="3199622"/>
            <a:ext cx="554528" cy="533731"/>
          </a:xfrm>
          <a:custGeom>
            <a:avLst/>
            <a:gdLst>
              <a:gd name="T0" fmla="*/ 1065 w 1098"/>
              <a:gd name="T1" fmla="*/ 84 h 1055"/>
              <a:gd name="T2" fmla="*/ 967 w 1098"/>
              <a:gd name="T3" fmla="*/ 18 h 1055"/>
              <a:gd name="T4" fmla="*/ 885 w 1098"/>
              <a:gd name="T5" fmla="*/ 33 h 1055"/>
              <a:gd name="T6" fmla="*/ 408 w 1098"/>
              <a:gd name="T7" fmla="*/ 737 h 1055"/>
              <a:gd name="T8" fmla="*/ 189 w 1098"/>
              <a:gd name="T9" fmla="*/ 518 h 1055"/>
              <a:gd name="T10" fmla="*/ 106 w 1098"/>
              <a:gd name="T11" fmla="*/ 518 h 1055"/>
              <a:gd name="T12" fmla="*/ 23 w 1098"/>
              <a:gd name="T13" fmla="*/ 601 h 1055"/>
              <a:gd name="T14" fmla="*/ 23 w 1098"/>
              <a:gd name="T15" fmla="*/ 684 h 1055"/>
              <a:gd name="T16" fmla="*/ 360 w 1098"/>
              <a:gd name="T17" fmla="*/ 1021 h 1055"/>
              <a:gd name="T18" fmla="*/ 435 w 1098"/>
              <a:gd name="T19" fmla="*/ 1055 h 1055"/>
              <a:gd name="T20" fmla="*/ 506 w 1098"/>
              <a:gd name="T21" fmla="*/ 1013 h 1055"/>
              <a:gd name="T22" fmla="*/ 1080 w 1098"/>
              <a:gd name="T23" fmla="*/ 166 h 1055"/>
              <a:gd name="T24" fmla="*/ 1065 w 1098"/>
              <a:gd name="T25" fmla="*/ 84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8" h="1055">
                <a:moveTo>
                  <a:pt x="1065" y="84"/>
                </a:moveTo>
                <a:lnTo>
                  <a:pt x="967" y="18"/>
                </a:lnTo>
                <a:cubicBezTo>
                  <a:pt x="940" y="0"/>
                  <a:pt x="904" y="7"/>
                  <a:pt x="885" y="33"/>
                </a:cubicBezTo>
                <a:lnTo>
                  <a:pt x="408" y="737"/>
                </a:lnTo>
                <a:lnTo>
                  <a:pt x="189" y="518"/>
                </a:lnTo>
                <a:cubicBezTo>
                  <a:pt x="166" y="495"/>
                  <a:pt x="129" y="495"/>
                  <a:pt x="106" y="518"/>
                </a:cubicBezTo>
                <a:lnTo>
                  <a:pt x="23" y="601"/>
                </a:lnTo>
                <a:cubicBezTo>
                  <a:pt x="0" y="624"/>
                  <a:pt x="0" y="661"/>
                  <a:pt x="23" y="684"/>
                </a:cubicBezTo>
                <a:lnTo>
                  <a:pt x="360" y="1021"/>
                </a:lnTo>
                <a:cubicBezTo>
                  <a:pt x="379" y="1040"/>
                  <a:pt x="408" y="1055"/>
                  <a:pt x="435" y="1055"/>
                </a:cubicBezTo>
                <a:cubicBezTo>
                  <a:pt x="462" y="1055"/>
                  <a:pt x="489" y="1038"/>
                  <a:pt x="506" y="1013"/>
                </a:cubicBezTo>
                <a:lnTo>
                  <a:pt x="1080" y="166"/>
                </a:lnTo>
                <a:cubicBezTo>
                  <a:pt x="1098" y="139"/>
                  <a:pt x="1091" y="102"/>
                  <a:pt x="1065" y="84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0ED99B-FD46-4357-9490-17FF15EB8FB0}"/>
              </a:ext>
            </a:extLst>
          </p:cNvPr>
          <p:cNvSpPr txBox="1"/>
          <p:nvPr/>
        </p:nvSpPr>
        <p:spPr>
          <a:xfrm>
            <a:off x="554328" y="5678228"/>
            <a:ext cx="8110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20 different types of technology could be used to remove barriers to reading, writing, drawing &amp; communicating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923B3-DAF8-4523-8CFA-8FFE16596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Built-in Enabling Technologies</a:t>
            </a:r>
          </a:p>
        </p:txBody>
      </p:sp>
    </p:spTree>
    <p:extLst>
      <p:ext uri="{BB962C8B-B14F-4D97-AF65-F5344CB8AC3E}">
        <p14:creationId xmlns:p14="http://schemas.microsoft.com/office/powerpoint/2010/main" val="263487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918"/>
            <a:ext cx="8229600" cy="824785"/>
          </a:xfrm>
        </p:spPr>
        <p:txBody>
          <a:bodyPr/>
          <a:lstStyle/>
          <a:p>
            <a:r>
              <a:rPr lang="en-GB" dirty="0"/>
              <a:t>Computer Reader options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679656"/>
              </p:ext>
            </p:extLst>
          </p:nvPr>
        </p:nvGraphicFramePr>
        <p:xfrm>
          <a:off x="385483" y="1138540"/>
          <a:ext cx="8373034" cy="545438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815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729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cap="all" dirty="0">
                          <a:effectLst/>
                        </a:rPr>
                        <a:t> Computer Readers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Adobe Read Out Loud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hlinkClick r:id="rId2"/>
                        </a:rPr>
                        <a:t>Orato</a:t>
                      </a:r>
                      <a:r>
                        <a:rPr lang="en-GB" sz="1800" dirty="0">
                          <a:effectLst/>
                        </a:rPr>
                        <a:t> (CALL Scotland)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ClaroRead SE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Read &amp; Write Gold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29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cap="none" dirty="0">
                          <a:effectLst/>
                        </a:rPr>
                        <a:t>Control method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Keys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Floating toolbar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Floating toolbar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Floating toolbar &amp; PDF Aloud application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81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cap="none" dirty="0">
                          <a:effectLst/>
                        </a:rPr>
                        <a:t>Voices included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Yes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Yes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77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cap="none" dirty="0">
                          <a:effectLst/>
                        </a:rPr>
                        <a:t>Highlighting as text read aloud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 separate text window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Yes, in Adobe Reader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Yes, in PDF Aloud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277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cap="none" dirty="0">
                          <a:effectLst/>
                        </a:rPr>
                        <a:t>Provide range of literacy support tools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No 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(ClaroRead Pro alternative)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277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APPS (</a:t>
                      </a:r>
                      <a:r>
                        <a:rPr lang="en-GB" sz="1800" dirty="0" err="1">
                          <a:effectLst/>
                        </a:rPr>
                        <a:t>ipad</a:t>
                      </a:r>
                      <a:r>
                        <a:rPr lang="en-GB" sz="1800" dirty="0">
                          <a:effectLst/>
                        </a:rPr>
                        <a:t>,</a:t>
                      </a:r>
                      <a:r>
                        <a:rPr lang="en-GB" sz="1800" baseline="0" dirty="0">
                          <a:effectLst/>
                        </a:rPr>
                        <a:t> Android without internet access)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ClaroPDF</a:t>
                      </a:r>
                      <a:r>
                        <a:rPr lang="en-GB" sz="1800" dirty="0">
                          <a:effectLst/>
                        </a:rPr>
                        <a:t> (iOS)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ClaroScan</a:t>
                      </a:r>
                      <a:r>
                        <a:rPr lang="en-GB" sz="1800" dirty="0">
                          <a:effectLst/>
                        </a:rPr>
                        <a:t> (iOS &amp; Android)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81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cap="none" dirty="0">
                          <a:effectLst/>
                        </a:rPr>
                        <a:t>Cost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No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No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Yes  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Yes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078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shot of DocsPlus from Crick showing exam paper and word processor window.">
            <a:extLst>
              <a:ext uri="{FF2B5EF4-FFF2-40B4-BE49-F238E27FC236}">
                <a16:creationId xmlns:a16="http://schemas.microsoft.com/office/drawing/2014/main" id="{DA9AF8C7-BCEE-4270-A0BC-8C1FB23998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01246" y="2850204"/>
            <a:ext cx="6594736" cy="3537800"/>
          </a:xfrm>
          <a:prstGeom prst="rect">
            <a:avLst/>
          </a:prstGeom>
        </p:spPr>
      </p:pic>
      <p:pic>
        <p:nvPicPr>
          <p:cNvPr id="2054" name="Picture 6" descr="Adobe with PDFaloud">
            <a:extLst>
              <a:ext uri="{FF2B5EF4-FFF2-40B4-BE49-F238E27FC236}">
                <a16:creationId xmlns:a16="http://schemas.microsoft.com/office/drawing/2014/main" id="{0DB08913-8687-43A8-9DCD-34FB0EF4A6E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 bwMode="auto">
          <a:xfrm>
            <a:off x="184825" y="1351541"/>
            <a:ext cx="4038600" cy="272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73F534-0ABD-4627-B431-EC06A1931CF7}"/>
              </a:ext>
            </a:extLst>
          </p:cNvPr>
          <p:cNvSpPr txBox="1"/>
          <p:nvPr/>
        </p:nvSpPr>
        <p:spPr>
          <a:xfrm>
            <a:off x="184825" y="4278857"/>
            <a:ext cx="4038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dirty="0" err="1">
                <a:solidFill>
                  <a:schemeClr val="bg1">
                    <a:lumMod val="9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Texthelp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1">
                    <a:lumMod val="95000"/>
                  </a:schemeClr>
                </a:solidFill>
              </a:rPr>
              <a:t>Read&amp;Write</a:t>
            </a:r>
            <a:endParaRPr lang="en-GB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ClaroRead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Crick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1">
                    <a:lumMod val="95000"/>
                  </a:schemeClr>
                </a:solidFill>
              </a:rPr>
              <a:t>DocsPlus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 integrate text to speech, word processing &amp; PDF reader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52825C-0D7A-4957-BC2B-F6BFE8E0D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(commercial) options</a:t>
            </a:r>
          </a:p>
        </p:txBody>
      </p:sp>
    </p:spTree>
    <p:extLst>
      <p:ext uri="{BB962C8B-B14F-4D97-AF65-F5344CB8AC3E}">
        <p14:creationId xmlns:p14="http://schemas.microsoft.com/office/powerpoint/2010/main" val="3688981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from scribe cover sheet with scribe options.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578" y="4242291"/>
            <a:ext cx="5624422" cy="2391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358311"/>
            <a:ext cx="286294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Note: marks in GCSE English Language are throughout the assessment criteria.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567221"/>
            <a:ext cx="8610600" cy="2525486"/>
          </a:xfrm>
        </p:spPr>
        <p:txBody>
          <a:bodyPr>
            <a:normAutofit/>
          </a:bodyPr>
          <a:lstStyle/>
          <a:p>
            <a:r>
              <a:rPr lang="en-GB" sz="3000" dirty="0"/>
              <a:t>Scribe cover sheet responses used to allocate which SPAG marks can be awarded</a:t>
            </a:r>
          </a:p>
          <a:p>
            <a:r>
              <a:rPr lang="en-GB" sz="3000" dirty="0"/>
              <a:t>If candidate can word process (with spell check) or dictate including punctuation, only spelling marks removed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74638"/>
            <a:ext cx="88773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Technology Scribe and Spelling, Punctuation &amp; Grammar marks for GCSEs</a:t>
            </a:r>
          </a:p>
        </p:txBody>
      </p:sp>
    </p:spTree>
    <p:extLst>
      <p:ext uri="{BB962C8B-B14F-4D97-AF65-F5344CB8AC3E}">
        <p14:creationId xmlns:p14="http://schemas.microsoft.com/office/powerpoint/2010/main" val="2371722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Callout 16"/>
          <p:cNvSpPr/>
          <p:nvPr/>
        </p:nvSpPr>
        <p:spPr>
          <a:xfrm flipH="1">
            <a:off x="5869759" y="4864107"/>
            <a:ext cx="3024336" cy="1501748"/>
          </a:xfrm>
          <a:prstGeom prst="wedgeEllipseCallout">
            <a:avLst>
              <a:gd name="adj1" fmla="val 59391"/>
              <a:gd name="adj2" fmla="val 4457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dirty="0">
                <a:solidFill>
                  <a:schemeClr val="tx1"/>
                </a:solidFill>
              </a:rPr>
              <a:t>Teachers use books &amp; worksheets</a:t>
            </a:r>
          </a:p>
        </p:txBody>
      </p:sp>
      <p:sp>
        <p:nvSpPr>
          <p:cNvPr id="9" name="Oval Callout 8"/>
          <p:cNvSpPr/>
          <p:nvPr/>
        </p:nvSpPr>
        <p:spPr>
          <a:xfrm flipH="1">
            <a:off x="899592" y="5054716"/>
            <a:ext cx="2897304" cy="1120529"/>
          </a:xfrm>
          <a:prstGeom prst="wedgeEllipseCallout">
            <a:avLst>
              <a:gd name="adj1" fmla="val -47537"/>
              <a:gd name="adj2" fmla="val 4832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My pupils don’t like it</a:t>
            </a:r>
          </a:p>
        </p:txBody>
      </p:sp>
      <p:sp>
        <p:nvSpPr>
          <p:cNvPr id="15" name="Oval Callout 14"/>
          <p:cNvSpPr/>
          <p:nvPr/>
        </p:nvSpPr>
        <p:spPr>
          <a:xfrm flipH="1">
            <a:off x="337995" y="3320828"/>
            <a:ext cx="3314822" cy="1296144"/>
          </a:xfrm>
          <a:prstGeom prst="wedgeEllipseCallout">
            <a:avLst>
              <a:gd name="adj1" fmla="val -47203"/>
              <a:gd name="adj2" fmla="val 6117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My pupils can’t type fast enough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4290518" y="3404124"/>
            <a:ext cx="2751004" cy="1296144"/>
          </a:xfrm>
          <a:prstGeom prst="wedgeEllipseCallout">
            <a:avLst>
              <a:gd name="adj1" fmla="val -43802"/>
              <a:gd name="adj2" fmla="val 7295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 don’t know how to use it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5827146" y="1773832"/>
            <a:ext cx="2999207" cy="1028860"/>
          </a:xfrm>
          <a:prstGeom prst="wedgeEllipseCallout">
            <a:avLst>
              <a:gd name="adj1" fmla="val -42889"/>
              <a:gd name="adj2" fmla="val 7043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It’s not reliable</a:t>
            </a:r>
          </a:p>
        </p:txBody>
      </p:sp>
      <p:sp>
        <p:nvSpPr>
          <p:cNvPr id="3" name="Oval Callout 2"/>
          <p:cNvSpPr/>
          <p:nvPr/>
        </p:nvSpPr>
        <p:spPr>
          <a:xfrm flipH="1">
            <a:off x="1536354" y="1882732"/>
            <a:ext cx="2754164" cy="1028861"/>
          </a:xfrm>
          <a:prstGeom prst="wedgeEllipseCallout">
            <a:avLst>
              <a:gd name="adj1" fmla="val -47203"/>
              <a:gd name="adj2" fmla="val 6117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It costs too much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32" y="260648"/>
            <a:ext cx="8210124" cy="1296144"/>
          </a:xfrm>
        </p:spPr>
        <p:txBody>
          <a:bodyPr>
            <a:noAutofit/>
          </a:bodyPr>
          <a:lstStyle/>
          <a:p>
            <a:pPr algn="l"/>
            <a:r>
              <a:rPr lang="en-GB" dirty="0"/>
              <a:t>Example: why isn’t everyone using text to speech in the classroom?</a:t>
            </a:r>
          </a:p>
        </p:txBody>
      </p:sp>
    </p:spTree>
    <p:extLst>
      <p:ext uri="{BB962C8B-B14F-4D97-AF65-F5344CB8AC3E}">
        <p14:creationId xmlns:p14="http://schemas.microsoft.com/office/powerpoint/2010/main" val="269719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387489"/>
            <a:ext cx="8064500" cy="707886"/>
          </a:xfrm>
        </p:spPr>
        <p:txBody>
          <a:bodyPr>
            <a:normAutofit fontScale="90000"/>
          </a:bodyPr>
          <a:lstStyle/>
          <a:p>
            <a:r>
              <a:rPr lang="en-GB" dirty="0"/>
              <a:t>Assistive technology use in exams:</a:t>
            </a:r>
          </a:p>
        </p:txBody>
      </p:sp>
      <p:sp>
        <p:nvSpPr>
          <p:cNvPr id="3" name="_OM_BulletList_"/>
          <p:cNvSpPr>
            <a:spLocks noGrp="1"/>
          </p:cNvSpPr>
          <p:nvPr>
            <p:ph idx="1"/>
          </p:nvPr>
        </p:nvSpPr>
        <p:spPr>
          <a:xfrm>
            <a:off x="283005" y="1426116"/>
            <a:ext cx="8577989" cy="4819781"/>
          </a:xfrm>
        </p:spPr>
        <p:txBody>
          <a:bodyPr wrap="square">
            <a:spAutoFit/>
          </a:bodyPr>
          <a:lstStyle/>
          <a:p>
            <a:r>
              <a:rPr lang="en-GB" dirty="0"/>
              <a:t> Duty of awarding bodies to make reasonable adjustments to assessment arrangements under the Equality Act 2010 </a:t>
            </a:r>
          </a:p>
          <a:p>
            <a:r>
              <a:rPr lang="en-GB" dirty="0"/>
              <a:t> Access arrangements are the principal way in which awarding bodies comply with the duty</a:t>
            </a:r>
          </a:p>
          <a:p>
            <a:r>
              <a:rPr lang="en-GB" dirty="0"/>
              <a:t>Applications for GCSE and A-Levels managed by JCQ through Access Arrangements online</a:t>
            </a:r>
          </a:p>
          <a:p>
            <a:r>
              <a:rPr lang="en-GB" dirty="0"/>
              <a:t>Functional skills qualifications:  must go through qualification provider</a:t>
            </a:r>
          </a:p>
        </p:txBody>
      </p:sp>
    </p:spTree>
    <p:extLst>
      <p:ext uri="{BB962C8B-B14F-4D97-AF65-F5344CB8AC3E}">
        <p14:creationId xmlns:p14="http://schemas.microsoft.com/office/powerpoint/2010/main" val="2592595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556792"/>
            <a:ext cx="9144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446"/>
              </a:spcBef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Free, low-cost or commercial tools are available</a:t>
            </a:r>
          </a:p>
          <a:p>
            <a:pPr marL="571500" indent="-571500">
              <a:spcBef>
                <a:spcPts val="446"/>
              </a:spcBef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Training is important for </a:t>
            </a:r>
            <a:r>
              <a:rPr lang="en-GB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everybody, </a:t>
            </a:r>
            <a:r>
              <a:rPr lang="en-GB" sz="36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staff and pupils. </a:t>
            </a:r>
          </a:p>
          <a:p>
            <a:pPr marL="571500" indent="-571500">
              <a:spcBef>
                <a:spcPts val="446"/>
              </a:spcBef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Not everyone likes technology. Find your tech champions, </a:t>
            </a:r>
          </a:p>
          <a:p>
            <a:pPr marL="571500" indent="-571500">
              <a:spcBef>
                <a:spcPts val="446"/>
              </a:spcBef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Free scanning apps &amp; RNIB </a:t>
            </a:r>
            <a:r>
              <a:rPr lang="en-GB" sz="36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Bookshare</a:t>
            </a:r>
            <a:r>
              <a:rPr lang="en-GB" sz="36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help with digital learning resources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32" y="260648"/>
            <a:ext cx="8210124" cy="1296144"/>
          </a:xfrm>
        </p:spPr>
        <p:txBody>
          <a:bodyPr>
            <a:noAutofit/>
          </a:bodyPr>
          <a:lstStyle/>
          <a:p>
            <a:pPr algn="l"/>
            <a:r>
              <a:rPr lang="en-GB" dirty="0"/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2490856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4F437BD-8B0E-4F60-A04E-1AD259B50DEE}"/>
              </a:ext>
            </a:extLst>
          </p:cNvPr>
          <p:cNvGrpSpPr/>
          <p:nvPr/>
        </p:nvGrpSpPr>
        <p:grpSpPr>
          <a:xfrm>
            <a:off x="107504" y="2188229"/>
            <a:ext cx="2238345" cy="3236878"/>
            <a:chOff x="-36512" y="2204864"/>
            <a:chExt cx="2238345" cy="323687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14E0FE-5E6F-4269-9C5B-D9685F304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-36512" y="2204864"/>
              <a:ext cx="2099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95000"/>
                    </a:schemeClr>
                  </a:solidFill>
                </a:rPr>
                <a:t>Enhance learning opportunities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8FED1F-75F8-4EA2-AD11-AAE8633BCA89}"/>
                </a:ext>
              </a:extLst>
            </p:cNvPr>
            <p:cNvSpPr txBox="1"/>
            <p:nvPr/>
          </p:nvSpPr>
          <p:spPr>
            <a:xfrm>
              <a:off x="-36512" y="2852936"/>
              <a:ext cx="2099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95000"/>
                    </a:schemeClr>
                  </a:solidFill>
                </a:rPr>
                <a:t>Enhance reading development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E6176D4-4AE6-49E6-8E2E-AEAD871ABC08}"/>
                </a:ext>
              </a:extLst>
            </p:cNvPr>
            <p:cNvSpPr txBox="1"/>
            <p:nvPr/>
          </p:nvSpPr>
          <p:spPr>
            <a:xfrm>
              <a:off x="-36512" y="3535123"/>
              <a:ext cx="2099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95000"/>
                    </a:schemeClr>
                  </a:solidFill>
                </a:rPr>
                <a:t>Enhance text comprehension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5A833A-4BE5-4CF5-A267-736ACE3FA881}"/>
                </a:ext>
              </a:extLst>
            </p:cNvPr>
            <p:cNvSpPr txBox="1"/>
            <p:nvPr/>
          </p:nvSpPr>
          <p:spPr>
            <a:xfrm>
              <a:off x="-36512" y="4149080"/>
              <a:ext cx="2099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95000"/>
                    </a:schemeClr>
                  </a:solidFill>
                </a:rPr>
                <a:t>Improve ability to write text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72F410-3AD2-423B-9DA2-47525EBCDCB2}"/>
                </a:ext>
              </a:extLst>
            </p:cNvPr>
            <p:cNvSpPr txBox="1"/>
            <p:nvPr/>
          </p:nvSpPr>
          <p:spPr>
            <a:xfrm>
              <a:off x="-36512" y="4795411"/>
              <a:ext cx="22383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95000"/>
                    </a:schemeClr>
                  </a:solidFill>
                </a:rPr>
                <a:t>Assist educational practice</a:t>
              </a:r>
            </a:p>
          </p:txBody>
        </p:sp>
      </p:grpSp>
      <p:pic>
        <p:nvPicPr>
          <p:cNvPr id="11" name="Content Placeholder 10" descr="Graph on the perceptions of the impact of AT on reading. All results above 80%.">
            <a:extLst>
              <a:ext uri="{FF2B5EF4-FFF2-40B4-BE49-F238E27FC236}">
                <a16:creationId xmlns:a16="http://schemas.microsoft.com/office/drawing/2014/main" id="{EB9CDF08-094A-4675-A1F2-BA51F227D6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40049" r="8329"/>
          <a:stretch/>
        </p:blipFill>
        <p:spPr>
          <a:xfrm>
            <a:off x="2098612" y="1652761"/>
            <a:ext cx="3337484" cy="443694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C099CD7-8E76-41A3-9062-A145375DD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6096" y="1797848"/>
            <a:ext cx="3672408" cy="5087536"/>
          </a:xfrm>
        </p:spPr>
        <p:txBody>
          <a:bodyPr/>
          <a:lstStyle/>
          <a:p>
            <a:pPr marL="268288" indent="-249238"/>
            <a:r>
              <a:rPr lang="en-GB" dirty="0"/>
              <a:t>80% primary &amp; 57% secondary pupils felt the TTS assist reading skills</a:t>
            </a:r>
          </a:p>
          <a:p>
            <a:pPr marL="268288" indent="-249238"/>
            <a:r>
              <a:rPr lang="en-GB" dirty="0"/>
              <a:t>But extensive training &amp; support was required. Some students struggled to use apps </a:t>
            </a:r>
          </a:p>
          <a:p>
            <a:pPr marL="268288" indent="-249238"/>
            <a:r>
              <a:rPr lang="en-GB" dirty="0"/>
              <a:t>70% continued to use AT after project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E0256B-9FB0-4439-8EEE-7935018E9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and training AT apps for dyslexic learners </a:t>
            </a:r>
            <a:r>
              <a:rPr lang="en-GB" sz="3200" dirty="0"/>
              <a:t>(</a:t>
            </a:r>
            <a:r>
              <a:rPr lang="en-GB" sz="3200" dirty="0" err="1">
                <a:hlinkClick r:id="rId4"/>
              </a:rPr>
              <a:t>Nordström</a:t>
            </a:r>
            <a:r>
              <a:rPr lang="en-GB" sz="3200" dirty="0">
                <a:hlinkClick r:id="rId4"/>
              </a:rPr>
              <a:t> et al, 2018</a:t>
            </a:r>
            <a:r>
              <a:rPr lang="en-GB" sz="3200" dirty="0"/>
              <a:t>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823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/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474149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600" dirty="0"/>
              <a:t>Keep it simple!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800" dirty="0"/>
              <a:t>Supplement current strategies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800" dirty="0"/>
              <a:t>Use what’s already in your pocket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600" dirty="0"/>
              <a:t>Highlight benefits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800" dirty="0"/>
              <a:t>Focus on motivation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800" dirty="0"/>
              <a:t>Accept that not everyone will want to use technology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600" dirty="0"/>
              <a:t>Work together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800" dirty="0"/>
              <a:t>Pupil/teacher ---- user/trainer partnership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800" dirty="0"/>
              <a:t>Whole-organisation approach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5746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4092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Resources</a:t>
            </a:r>
            <a:r>
              <a:rPr lang="en-GB" sz="32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1278"/>
            <a:ext cx="8229600" cy="53248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Abi James: </a:t>
            </a:r>
            <a:r>
              <a:rPr lang="en-GB" sz="2800" dirty="0">
                <a:hlinkClick r:id="rId3"/>
              </a:rPr>
              <a:t>Abi@assistivelearning.co.uk</a:t>
            </a:r>
            <a:r>
              <a:rPr lang="en-GB" sz="2800" dirty="0"/>
              <a:t>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2400" b="1" dirty="0"/>
              <a:t>Training</a:t>
            </a:r>
            <a:r>
              <a:rPr lang="en-GB" sz="2400" dirty="0"/>
              <a:t>: </a:t>
            </a:r>
            <a:r>
              <a:rPr lang="en-GB" sz="2400" dirty="0">
                <a:hlinkClick r:id="rId4"/>
              </a:rPr>
              <a:t>Communicate-Ed</a:t>
            </a:r>
            <a:r>
              <a:rPr lang="en-GB" sz="2400" dirty="0"/>
              <a:t>, </a:t>
            </a:r>
            <a:r>
              <a:rPr lang="en-GB" sz="2400" dirty="0">
                <a:hlinkClick r:id="rId5"/>
              </a:rPr>
              <a:t>PATOSS</a:t>
            </a:r>
            <a:r>
              <a:rPr lang="en-GB" sz="2400" dirty="0"/>
              <a:t>, </a:t>
            </a:r>
            <a:r>
              <a:rPr lang="en-GB" sz="2400" dirty="0">
                <a:hlinkClick r:id="rId6"/>
              </a:rPr>
              <a:t>JCQ AAO training site</a:t>
            </a:r>
            <a:endParaRPr lang="en-GB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2400" b="1" dirty="0"/>
              <a:t>CALL Centre Scotland </a:t>
            </a:r>
            <a:r>
              <a:rPr lang="en-GB" sz="2400" dirty="0"/>
              <a:t>: </a:t>
            </a:r>
            <a:r>
              <a:rPr lang="en-GB" sz="2400" dirty="0">
                <a:hlinkClick r:id="rId7"/>
              </a:rPr>
              <a:t>www.adapteddigitalexams.org.uk</a:t>
            </a:r>
            <a:r>
              <a:rPr lang="en-GB" sz="2400" dirty="0"/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400" b="1" dirty="0"/>
              <a:t>JISC: Centre focused guidance: </a:t>
            </a:r>
            <a:r>
              <a:rPr lang="en-GB" sz="2400" u="sng" dirty="0">
                <a:hlinkClick r:id="rId8"/>
              </a:rPr>
              <a:t>https://www.jisc.ac.uk/guides/making-the-most-of-accessible-exam-papers</a:t>
            </a:r>
            <a:r>
              <a:rPr lang="en-GB" sz="2400" dirty="0"/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400" b="1" dirty="0"/>
              <a:t>JISC Learner focused guidance : </a:t>
            </a:r>
            <a:r>
              <a:rPr lang="en-GB" sz="2400" u="sng" dirty="0">
                <a:hlinkClick r:id="rId9"/>
              </a:rPr>
              <a:t>https://www.jisc.ac.uk/guides/digital-exam-papers-for-people-with-print-disabilities</a:t>
            </a:r>
            <a:endParaRPr lang="en-GB" sz="2400" u="sng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2400" b="1" dirty="0"/>
              <a:t>Runshaw College project on use of TTS in exams: </a:t>
            </a:r>
            <a:r>
              <a:rPr lang="en-GB" sz="2400" dirty="0">
                <a:hlinkClick r:id="rId10"/>
              </a:rPr>
              <a:t>http://lfuturesnews.co.uk/wp-content/uploads/2015/11/Runshaw_Final-Report_2015.pdf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2272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78AB7D-C8B1-442A-B69A-750BE2C5E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Should be considered before applying for extra time.</a:t>
            </a:r>
          </a:p>
          <a:p>
            <a:r>
              <a:rPr lang="en-US" dirty="0"/>
              <a:t>Must be due to a substantial difficulty and normal way of working (e.g. in mock exams)</a:t>
            </a:r>
          </a:p>
          <a:p>
            <a:r>
              <a:rPr lang="en-GB" dirty="0"/>
              <a:t>Timing of the examination should be paused and re-started when the candidate is ready to continue. </a:t>
            </a:r>
          </a:p>
          <a:p>
            <a:r>
              <a:rPr lang="en-GB" dirty="0"/>
              <a:t>Up to SENCO to determine likely length of breaks</a:t>
            </a:r>
          </a:p>
          <a:p>
            <a:r>
              <a:rPr lang="en-GB" dirty="0"/>
              <a:t>During the supervised rest break the candidate must not have access to the question paper/answer booklet.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A9B74D-2062-4C18-B85D-73E01B19C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2650"/>
            <a:ext cx="8229600" cy="1031304"/>
          </a:xfrm>
        </p:spPr>
        <p:txBody>
          <a:bodyPr>
            <a:normAutofit fontScale="90000"/>
          </a:bodyPr>
          <a:lstStyle/>
          <a:p>
            <a:r>
              <a:rPr lang="en-GB" dirty="0"/>
              <a:t>Supervised Rest Breaks </a:t>
            </a:r>
            <a:br>
              <a:rPr lang="en-GB" dirty="0"/>
            </a:br>
            <a:r>
              <a:rPr lang="en-GB" dirty="0"/>
              <a:t>(centre delegated)</a:t>
            </a:r>
          </a:p>
        </p:txBody>
      </p:sp>
    </p:spTree>
    <p:extLst>
      <p:ext uri="{BB962C8B-B14F-4D97-AF65-F5344CB8AC3E}">
        <p14:creationId xmlns:p14="http://schemas.microsoft.com/office/powerpoint/2010/main" val="4024771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C7F083-8639-435D-9CFA-3D98899D2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14399"/>
            <a:ext cx="8229600" cy="575495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Human readers must not read maths symbols</a:t>
            </a:r>
          </a:p>
          <a:p>
            <a:r>
              <a:rPr lang="en-GB" dirty="0"/>
              <a:t>Options for scribing maths</a:t>
            </a:r>
          </a:p>
          <a:p>
            <a:pPr lvl="1"/>
            <a:r>
              <a:rPr lang="en-GB" dirty="0"/>
              <a:t>Equation editor in </a:t>
            </a:r>
            <a:r>
              <a:rPr lang="en-GB" dirty="0">
                <a:hlinkClick r:id="rId3"/>
              </a:rPr>
              <a:t>Word</a:t>
            </a:r>
            <a:r>
              <a:rPr lang="en-GB" dirty="0"/>
              <a:t> (if autocorrect, spell-checker etc turned off)</a:t>
            </a:r>
          </a:p>
          <a:p>
            <a:pPr lvl="1"/>
            <a:r>
              <a:rPr lang="en-GB" dirty="0"/>
              <a:t>Free equation editor Mathcast enables equations to be copy &amp; paste into WordPad, DocsPlus etc </a:t>
            </a:r>
            <a:r>
              <a:rPr lang="en-GB" dirty="0">
                <a:hlinkClick r:id="rId4"/>
              </a:rPr>
              <a:t>http://mathcast.sourceforge.net</a:t>
            </a:r>
            <a:r>
              <a:rPr lang="en-GB" dirty="0"/>
              <a:t> </a:t>
            </a:r>
          </a:p>
          <a:p>
            <a:r>
              <a:rPr lang="en-US" dirty="0"/>
              <a:t>S</a:t>
            </a:r>
            <a:r>
              <a:rPr lang="en-GB" dirty="0"/>
              <a:t>tudents studying maths at A-level and beyond should consider learning </a:t>
            </a:r>
            <a:r>
              <a:rPr lang="en-GB" dirty="0">
                <a:hlinkClick r:id="rId5"/>
              </a:rPr>
              <a:t>LaTeX</a:t>
            </a:r>
            <a:r>
              <a:rPr lang="en-GB" dirty="0"/>
              <a:t> if they need to use a computer</a:t>
            </a:r>
          </a:p>
          <a:p>
            <a:r>
              <a:rPr lang="en-US" dirty="0"/>
              <a:t>Speech recognition / dictation for maths equations is complex!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676000-FB17-4855-8BC7-E33DD488C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7776864" cy="725759"/>
          </a:xfrm>
        </p:spPr>
        <p:txBody>
          <a:bodyPr>
            <a:normAutofit fontScale="90000"/>
          </a:bodyPr>
          <a:lstStyle/>
          <a:p>
            <a:r>
              <a:rPr lang="en-US" dirty="0"/>
              <a:t>Maths 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05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387491"/>
            <a:ext cx="8064500" cy="707887"/>
          </a:xfrm>
        </p:spPr>
        <p:txBody>
          <a:bodyPr>
            <a:normAutofit fontScale="90000"/>
          </a:bodyPr>
          <a:lstStyle/>
          <a:p>
            <a:r>
              <a:rPr lang="en-GB" dirty="0"/>
              <a:t>Assistive technology use in exams</a:t>
            </a:r>
          </a:p>
        </p:txBody>
      </p:sp>
      <p:sp>
        <p:nvSpPr>
          <p:cNvPr id="3" name="_OM_BulletList_"/>
          <p:cNvSpPr>
            <a:spLocks noGrp="1"/>
          </p:cNvSpPr>
          <p:nvPr>
            <p:ph idx="1"/>
          </p:nvPr>
        </p:nvSpPr>
        <p:spPr>
          <a:xfrm>
            <a:off x="642026" y="1527243"/>
            <a:ext cx="7962223" cy="4659737"/>
          </a:xfr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kern="1200" dirty="0"/>
              <a:t>Awarding body must consider </a:t>
            </a:r>
            <a:r>
              <a:rPr lang="en-GB" dirty="0"/>
              <a:t>if an</a:t>
            </a:r>
            <a:r>
              <a:rPr lang="en-GB" kern="1200" dirty="0"/>
              <a:t> adjustment is reasonable - depends on a number of factors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GB" kern="1200" dirty="0"/>
              <a:t>he candidate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</a:t>
            </a:r>
            <a:r>
              <a:rPr lang="en-GB" kern="1200" dirty="0"/>
              <a:t>ts suitability for that assessment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assessment criteria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If unsure ask!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Very few adjustments are specifically prohibited under Section 96 Equality Act</a:t>
            </a:r>
          </a:p>
        </p:txBody>
      </p:sp>
    </p:spTree>
    <p:extLst>
      <p:ext uri="{BB962C8B-B14F-4D97-AF65-F5344CB8AC3E}">
        <p14:creationId xmlns:p14="http://schemas.microsoft.com/office/powerpoint/2010/main" val="285774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Assistive technology use in exams:</a:t>
            </a:r>
          </a:p>
        </p:txBody>
      </p:sp>
      <p:sp>
        <p:nvSpPr>
          <p:cNvPr id="3" name="_OM_BulletList_"/>
          <p:cNvSpPr>
            <a:spLocks noGrp="1"/>
          </p:cNvSpPr>
          <p:nvPr>
            <p:ph idx="1"/>
          </p:nvPr>
        </p:nvSpPr>
        <p:spPr>
          <a:xfrm>
            <a:off x="539750" y="1391051"/>
            <a:ext cx="8110538" cy="3736407"/>
          </a:xfrm>
        </p:spPr>
        <p:txBody>
          <a:bodyPr>
            <a:spAutoFit/>
          </a:bodyPr>
          <a:lstStyle/>
          <a:p>
            <a:r>
              <a:rPr lang="en-GB" dirty="0"/>
              <a:t>Enables candidates to demonstrate their skills </a:t>
            </a: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independently</a:t>
            </a:r>
          </a:p>
          <a:p>
            <a:r>
              <a:rPr lang="en-GB" dirty="0"/>
              <a:t>Candidates report higher self esteem &amp; being less self conscious</a:t>
            </a:r>
          </a:p>
          <a:p>
            <a:r>
              <a:rPr lang="en-GB" dirty="0"/>
              <a:t>Assistive Technology often offers a more cost-effective &amp; scalable access arrangement for a centre.</a:t>
            </a:r>
          </a:p>
        </p:txBody>
      </p:sp>
    </p:spTree>
    <p:extLst>
      <p:ext uri="{BB962C8B-B14F-4D97-AF65-F5344CB8AC3E}">
        <p14:creationId xmlns:p14="http://schemas.microsoft.com/office/powerpoint/2010/main" val="4129451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4915"/>
          </a:xfrm>
        </p:spPr>
        <p:txBody>
          <a:bodyPr>
            <a:normAutofit fontScale="90000"/>
          </a:bodyPr>
          <a:lstStyle/>
          <a:p>
            <a:r>
              <a:rPr lang="en-GB" dirty="0"/>
              <a:t>Introduce technology as early as possible &amp;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408"/>
            <a:ext cx="8229600" cy="5091954"/>
          </a:xfrm>
        </p:spPr>
        <p:txBody>
          <a:bodyPr>
            <a:noAutofit/>
          </a:bodyPr>
          <a:lstStyle/>
          <a:p>
            <a:r>
              <a:rPr lang="en-GB" dirty="0"/>
              <a:t>The </a:t>
            </a: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adjustment</a:t>
            </a:r>
            <a:r>
              <a:rPr lang="en-GB" dirty="0"/>
              <a:t> must be a candidates usual way of working but candidates should be competent with the technology</a:t>
            </a:r>
          </a:p>
          <a:p>
            <a:r>
              <a:rPr lang="en-GB" dirty="0"/>
              <a:t>Form 8s must have evidence of “normal way of working” for the adjustment, </a:t>
            </a:r>
            <a:r>
              <a:rPr lang="en-GB" sz="3200" dirty="0"/>
              <a:t>but doesn’t need to be technology specific or used all the time e.g.</a:t>
            </a:r>
          </a:p>
          <a:p>
            <a:pPr lvl="1">
              <a:spcBef>
                <a:spcPts val="0"/>
              </a:spcBef>
            </a:pPr>
            <a:r>
              <a:rPr lang="en-GB" sz="3200" dirty="0"/>
              <a:t>Support in the classroom from staff or peers</a:t>
            </a:r>
          </a:p>
          <a:p>
            <a:pPr lvl="1">
              <a:spcBef>
                <a:spcPts val="0"/>
              </a:spcBef>
            </a:pPr>
            <a:r>
              <a:rPr lang="en-GB" sz="3200" dirty="0"/>
              <a:t>Support lessons/interventions</a:t>
            </a:r>
          </a:p>
          <a:p>
            <a:pPr lvl="1">
              <a:spcBef>
                <a:spcPts val="0"/>
              </a:spcBef>
            </a:pPr>
            <a:r>
              <a:rPr lang="en-GB" sz="3200" dirty="0"/>
              <a:t>Support in school tests and mocks</a:t>
            </a:r>
          </a:p>
        </p:txBody>
      </p:sp>
    </p:spTree>
    <p:extLst>
      <p:ext uri="{BB962C8B-B14F-4D97-AF65-F5344CB8AC3E}">
        <p14:creationId xmlns:p14="http://schemas.microsoft.com/office/powerpoint/2010/main" val="208757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9C719-5783-4369-AF68-4BE99F2E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Functional Skills &amp; Vocational 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58026-D341-4680-B2CD-5F86FCE59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Use of assistive technology will depend on the assessment criteria AND awareness of the awarding body</a:t>
            </a:r>
          </a:p>
          <a:p>
            <a:pPr lvl="1"/>
            <a:r>
              <a:rPr lang="en-GB" dirty="0"/>
              <a:t>Independently demonstrating skills is key</a:t>
            </a:r>
          </a:p>
          <a:p>
            <a:pPr lvl="1"/>
            <a:r>
              <a:rPr lang="en-GB" dirty="0"/>
              <a:t>Some support is allowed for candidates e.g. spell checkers, dictionaries</a:t>
            </a:r>
          </a:p>
          <a:p>
            <a:r>
              <a:rPr lang="en-GB" dirty="0"/>
              <a:t>Online assessments are often not compatible with assistive technologies</a:t>
            </a:r>
          </a:p>
          <a:p>
            <a:r>
              <a:rPr lang="en-GB" dirty="0">
                <a:hlinkClick r:id="rId3"/>
              </a:rPr>
              <a:t>Factsheet on supporting students with </a:t>
            </a:r>
            <a:r>
              <a:rPr lang="en-GB" dirty="0" err="1">
                <a:hlinkClick r:id="rId3"/>
              </a:rPr>
              <a:t>SpLD</a:t>
            </a:r>
            <a:r>
              <a:rPr lang="en-GB" dirty="0">
                <a:hlinkClick r:id="rId3"/>
              </a:rPr>
              <a:t> for apprenticeships and Functional Skills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09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hovering over a computer keyboard&#10;&#10;">
            <a:extLst>
              <a:ext uri="{FF2B5EF4-FFF2-40B4-BE49-F238E27FC236}">
                <a16:creationId xmlns:a16="http://schemas.microsoft.com/office/drawing/2014/main" id="{C57CC85E-5F17-4518-94B5-5C49CD6EF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075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619" y="317110"/>
            <a:ext cx="8612762" cy="860176"/>
          </a:xfrm>
        </p:spPr>
        <p:txBody>
          <a:bodyPr/>
          <a:lstStyle/>
          <a:p>
            <a:r>
              <a:rPr lang="en-GB" sz="4763" dirty="0">
                <a:solidFill>
                  <a:schemeClr val="tx1"/>
                </a:solidFill>
              </a:rPr>
              <a:t>Technology options</a:t>
            </a:r>
          </a:p>
        </p:txBody>
      </p:sp>
    </p:spTree>
    <p:extLst>
      <p:ext uri="{BB962C8B-B14F-4D97-AF65-F5344CB8AC3E}">
        <p14:creationId xmlns:p14="http://schemas.microsoft.com/office/powerpoint/2010/main" val="1485492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78" y="224728"/>
            <a:ext cx="8725546" cy="805313"/>
          </a:xfrm>
        </p:spPr>
        <p:txBody>
          <a:bodyPr>
            <a:normAutofit/>
          </a:bodyPr>
          <a:lstStyle/>
          <a:p>
            <a:r>
              <a:rPr lang="en-GB" dirty="0"/>
              <a:t>Word Processing (centre delegated)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6479"/>
            <a:ext cx="8469824" cy="5286793"/>
          </a:xfrm>
        </p:spPr>
        <p:txBody>
          <a:bodyPr>
            <a:normAutofit/>
          </a:bodyPr>
          <a:lstStyle/>
          <a:p>
            <a:r>
              <a:rPr lang="en-GB" dirty="0"/>
              <a:t>Typing may be less cognitive demanding than handwriting</a:t>
            </a:r>
          </a:p>
          <a:p>
            <a:r>
              <a:rPr lang="en-GB" dirty="0"/>
              <a:t>A “word processor” includes an electronic brailler or a tablet (e.g. iPad) AND alternative access e.g. keyboards, switches</a:t>
            </a:r>
          </a:p>
          <a:p>
            <a:r>
              <a:rPr lang="en-GB" dirty="0"/>
              <a:t>For JCQ: where it is their </a:t>
            </a: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normal way of working </a:t>
            </a:r>
            <a:r>
              <a:rPr lang="en-GB" dirty="0"/>
              <a:t>and it </a:t>
            </a:r>
            <a:r>
              <a:rPr lang="en-GB" b="1" dirty="0"/>
              <a:t>is </a:t>
            </a: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appropriate to their needs </a:t>
            </a:r>
          </a:p>
          <a:p>
            <a:r>
              <a:rPr lang="en-GB" dirty="0"/>
              <a:t>Spell/grammar checker or autocorrect NOT allowed in GCSEs (ok in Functional Skills)</a:t>
            </a:r>
          </a:p>
        </p:txBody>
      </p:sp>
    </p:spTree>
    <p:extLst>
      <p:ext uri="{BB962C8B-B14F-4D97-AF65-F5344CB8AC3E}">
        <p14:creationId xmlns:p14="http://schemas.microsoft.com/office/powerpoint/2010/main" val="2541902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64188" cy="46033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Exam Pen (scanner for single words) can be used as a “Read Aloud” adjustment for reading aloud single words or short phrases</a:t>
            </a:r>
          </a:p>
          <a:p>
            <a:r>
              <a:rPr lang="en-GB" dirty="0"/>
              <a:t>For candidates who struggle to read text and may not qualify for a reader</a:t>
            </a:r>
          </a:p>
          <a:p>
            <a:r>
              <a:rPr lang="en-GB" dirty="0"/>
              <a:t>Reading aloud is their normal way of working </a:t>
            </a:r>
          </a:p>
          <a:p>
            <a:r>
              <a:rPr lang="en-GB" dirty="0"/>
              <a:t>The Exam Pen can be used as an aid can be used in GCSE English Reading &amp; Functional skills papers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Image of exam reading p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611903" y="1600200"/>
            <a:ext cx="1329270" cy="4608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Read Aloud (centre delegated)</a:t>
            </a:r>
          </a:p>
        </p:txBody>
      </p:sp>
    </p:spTree>
    <p:extLst>
      <p:ext uri="{BB962C8B-B14F-4D97-AF65-F5344CB8AC3E}">
        <p14:creationId xmlns:p14="http://schemas.microsoft.com/office/powerpoint/2010/main" val="404279349"/>
      </p:ext>
    </p:extLst>
  </p:cSld>
  <p:clrMapOvr>
    <a:masterClrMapping/>
  </p:clrMapOvr>
</p:sld>
</file>

<file path=ppt/theme/theme1.xml><?xml version="1.0" encoding="utf-8"?>
<a:theme xmlns:a="http://schemas.openxmlformats.org/drawingml/2006/main" name="EnablingTech-ACF-Oct18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2F2F2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ansyst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EMReader-sept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outhampt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EnablingTech-ACF-Oct18</Template>
  <TotalTime>1399</TotalTime>
  <Words>1655</Words>
  <Application>Microsoft Office PowerPoint</Application>
  <PresentationFormat>On-screen Show (4:3)</PresentationFormat>
  <Paragraphs>244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25</vt:i4>
      </vt:variant>
    </vt:vector>
  </HeadingPairs>
  <TitlesOfParts>
    <vt:vector size="46" baseType="lpstr">
      <vt:lpstr>ＭＳ Ｐゴシック</vt:lpstr>
      <vt:lpstr>Arial</vt:lpstr>
      <vt:lpstr>Arial Narrow</vt:lpstr>
      <vt:lpstr>Calibri</vt:lpstr>
      <vt:lpstr>Courier New</vt:lpstr>
      <vt:lpstr>Georgia</vt:lpstr>
      <vt:lpstr>Lucida Sans</vt:lpstr>
      <vt:lpstr>Segoe UI</vt:lpstr>
      <vt:lpstr>Tahoma</vt:lpstr>
      <vt:lpstr>Times New Roman</vt:lpstr>
      <vt:lpstr>Verdana</vt:lpstr>
      <vt:lpstr>Wingdings</vt:lpstr>
      <vt:lpstr>EnablingTech-ACF-Oct18</vt:lpstr>
      <vt:lpstr>1_iansyst</vt:lpstr>
      <vt:lpstr>1_Office Theme</vt:lpstr>
      <vt:lpstr>STEMReader-sept14</vt:lpstr>
      <vt:lpstr>UOS divider slide design</vt:lpstr>
      <vt:lpstr>UOS full bleed image</vt:lpstr>
      <vt:lpstr>Southampton2</vt:lpstr>
      <vt:lpstr>1_UOS divider slide design</vt:lpstr>
      <vt:lpstr>1_UOS full bleed image</vt:lpstr>
      <vt:lpstr>Using Assistive Technology in Exams and Assessments  </vt:lpstr>
      <vt:lpstr>Assistive technology use in exams:</vt:lpstr>
      <vt:lpstr>Assistive technology use in exams</vt:lpstr>
      <vt:lpstr>Assistive technology use in exams:</vt:lpstr>
      <vt:lpstr>Introduce technology as early as possible &amp; plan</vt:lpstr>
      <vt:lpstr>Functional Skills &amp; Vocational Qualifications</vt:lpstr>
      <vt:lpstr>Technology options</vt:lpstr>
      <vt:lpstr>Word Processing (centre delegated)</vt:lpstr>
      <vt:lpstr>Read Aloud (centre delegated)</vt:lpstr>
      <vt:lpstr>Computer Reader = text to speech reads aloud text from PDF exam paper</vt:lpstr>
      <vt:lpstr>Computer Reader logistics</vt:lpstr>
      <vt:lpstr>Scribe: Technology options</vt:lpstr>
      <vt:lpstr>Alternative input devices</vt:lpstr>
      <vt:lpstr>Does assistive technology cost money?</vt:lpstr>
      <vt:lpstr>Built-in Enabling Technologies</vt:lpstr>
      <vt:lpstr>Computer Reader options</vt:lpstr>
      <vt:lpstr>Other (commercial) options</vt:lpstr>
      <vt:lpstr>Technology Scribe and Spelling, Punctuation &amp; Grammar marks for GCSEs</vt:lpstr>
      <vt:lpstr>Example: why isn’t everyone using text to speech in the classroom?</vt:lpstr>
      <vt:lpstr>But…</vt:lpstr>
      <vt:lpstr>Impact and training AT apps for dyslexic learners (Nordström et al, 2018) </vt:lpstr>
      <vt:lpstr>Final thoughts</vt:lpstr>
      <vt:lpstr>Resources </vt:lpstr>
      <vt:lpstr>Supervised Rest Breaks  (centre delegated)</vt:lpstr>
      <vt:lpstr>Maths 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Arrangements for General Qualifications Using Assistive Technology</dc:title>
  <dc:creator>Abi James</dc:creator>
  <cp:lastModifiedBy>Abi James</cp:lastModifiedBy>
  <cp:revision>35</cp:revision>
  <cp:lastPrinted>2018-10-15T15:54:45Z</cp:lastPrinted>
  <dcterms:created xsi:type="dcterms:W3CDTF">2018-03-02T14:34:21Z</dcterms:created>
  <dcterms:modified xsi:type="dcterms:W3CDTF">2018-10-23T07:30:27Z</dcterms:modified>
</cp:coreProperties>
</file>