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88" r:id="rId4"/>
    <p:sldId id="289" r:id="rId5"/>
    <p:sldId id="293" r:id="rId6"/>
    <p:sldId id="294" r:id="rId7"/>
    <p:sldId id="295" r:id="rId8"/>
    <p:sldId id="296" r:id="rId9"/>
    <p:sldId id="297" r:id="rId10"/>
    <p:sldId id="298" r:id="rId11"/>
    <p:sldId id="290" r:id="rId12"/>
    <p:sldId id="291" r:id="rId13"/>
    <p:sldId id="292" r:id="rId14"/>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86" d="100"/>
          <a:sy n="86" d="100"/>
        </p:scale>
        <p:origin x="48" y="1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5E6E5-2604-42DD-AD16-F02168293B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9020033-2044-4A18-A40C-7BE1857977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22C4699-85C9-4CC6-BD48-842A1A001489}"/>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7354AF08-427B-4149-A184-5C7C3FC7C5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045177-5619-4D5C-8476-209556BB4CE0}"/>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2184220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C1747-2F5B-4820-AFA6-76B92245B2F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D22DF12-DD6F-4342-A85B-F7F47F4C82D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F9F47C-579D-4D04-B654-92535758F9FF}"/>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30D7A35E-5B53-4ED4-A119-4D7F7984C9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8361-F225-486C-A12F-E6CF20C0D2B1}"/>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1344743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FAB3F1-E41A-4E88-912B-3FE0F0E8FB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831423-D8E8-4FC4-8F6C-53B45428E9C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157B55-94E1-40BD-AFA3-19486C7A0987}"/>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B70B6BC0-44F7-4063-8854-832F2EF9E2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A7E391-AA10-4EDD-9449-8762B00CDF5A}"/>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186948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55E4FF5-6B83-4054-901A-3B4C40904591}"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593219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5E4FF5-6B83-4054-901A-3B4C40904591}"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3985094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5E4FF5-6B83-4054-901A-3B4C40904591}"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3314595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55E4FF5-6B83-4054-901A-3B4C40904591}"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1434763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55E4FF5-6B83-4054-901A-3B4C40904591}" type="datetimeFigureOut">
              <a:rPr lang="en-GB" smtClean="0"/>
              <a:t>15/10/2018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2112264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55E4FF5-6B83-4054-901A-3B4C40904591}" type="datetimeFigureOut">
              <a:rPr lang="en-GB" smtClean="0"/>
              <a:t>15/10/2018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11067225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5E4FF5-6B83-4054-901A-3B4C40904591}" type="datetimeFigureOut">
              <a:rPr lang="en-GB" smtClean="0"/>
              <a:t>15/10/2018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920044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55E4FF5-6B83-4054-901A-3B4C40904591}"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3152227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6A8E2-DEA5-4807-980F-3F8ABC04ED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17CC1F-D8BB-4171-B803-84B75AA849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D596FA-4854-4662-A715-3297F21B681B}"/>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49160E03-3E48-46CB-8FAB-C164C41DB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ADF12B-1515-4C6E-9392-D63FA1844960}"/>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14515858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55E4FF5-6B83-4054-901A-3B4C40904591}"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19300055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5E4FF5-6B83-4054-901A-3B4C40904591}"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18082667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55E4FF5-6B83-4054-901A-3B4C40904591}"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40551E-2071-4087-80A8-D3B33FED1768}" type="slidenum">
              <a:rPr lang="en-GB" smtClean="0"/>
              <a:t>‹#›</a:t>
            </a:fld>
            <a:endParaRPr lang="en-GB"/>
          </a:p>
        </p:txBody>
      </p:sp>
    </p:spTree>
    <p:extLst>
      <p:ext uri="{BB962C8B-B14F-4D97-AF65-F5344CB8AC3E}">
        <p14:creationId xmlns:p14="http://schemas.microsoft.com/office/powerpoint/2010/main" val="3660614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3E3BE-ADB4-454F-949A-F23B91FD2F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7AC47B5-3F0F-4A36-BA3B-836870963F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556388F-8C53-44D0-8F29-DEC554EE1267}"/>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72F46D9B-94E0-479E-AF19-017DC84832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3F923C-2530-42AA-A457-572631BE34E4}"/>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867075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26B56-D5BA-4CDF-928B-7F361C7237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0FEEE2D-B0AF-492A-A0B3-E8F98299F0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97AC386-6137-423A-A268-CC985800BFA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1ACCA03-3290-4BAD-8ABD-EDB9D9C8F69B}"/>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6" name="Footer Placeholder 5">
            <a:extLst>
              <a:ext uri="{FF2B5EF4-FFF2-40B4-BE49-F238E27FC236}">
                <a16:creationId xmlns:a16="http://schemas.microsoft.com/office/drawing/2014/main" id="{5B4FF6C2-82C7-41A5-9979-3AA94AAEB6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7C989C-E530-4F2E-8480-C13B3C24203B}"/>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1962437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F4BE6-8857-40A7-B01F-B414C998BC0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54527C-DADD-4CE1-9170-054AD0BB3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0B2DD57-0415-4CB9-BAFB-D3A7EA5A64D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C6E959F-046C-42E8-8A6C-55C40AFA95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A2D3912-D49C-468E-8BE5-7509458AD5A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D01F477-D0D0-47F0-AAC0-738903089068}"/>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8" name="Footer Placeholder 7">
            <a:extLst>
              <a:ext uri="{FF2B5EF4-FFF2-40B4-BE49-F238E27FC236}">
                <a16:creationId xmlns:a16="http://schemas.microsoft.com/office/drawing/2014/main" id="{150C3ACE-DF0F-475C-8E50-07DFC9D4F15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C2F3F4-DA3D-4153-8BC6-DBE704CE8C03}"/>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215860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C5AB-5495-4494-9FF6-1674A8A87EE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06C3A8-4F62-4DB7-A8F8-2B863A5602F8}"/>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4" name="Footer Placeholder 3">
            <a:extLst>
              <a:ext uri="{FF2B5EF4-FFF2-40B4-BE49-F238E27FC236}">
                <a16:creationId xmlns:a16="http://schemas.microsoft.com/office/drawing/2014/main" id="{349A537E-3B87-47B8-8B81-E99A81AE77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3646EAE-754A-4AD4-ABB4-9172B2B60A12}"/>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370464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27754F-AE7A-432B-95E3-DAF231C7C920}"/>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3" name="Footer Placeholder 2">
            <a:extLst>
              <a:ext uri="{FF2B5EF4-FFF2-40B4-BE49-F238E27FC236}">
                <a16:creationId xmlns:a16="http://schemas.microsoft.com/office/drawing/2014/main" id="{409F8FD7-94E4-4A91-B527-246028BA0A9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1E6EB03-82B1-4606-88A0-99D0BD706CE3}"/>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2599236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CD1C0-5E98-41DF-8072-D523353C90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C4E1B18-E340-42F5-A9E6-71FB200BA8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282A91-5F78-4752-83FA-C065F9ED0D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27DC62-AA36-4AEF-8666-CCD271CD54B1}"/>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6" name="Footer Placeholder 5">
            <a:extLst>
              <a:ext uri="{FF2B5EF4-FFF2-40B4-BE49-F238E27FC236}">
                <a16:creationId xmlns:a16="http://schemas.microsoft.com/office/drawing/2014/main" id="{A6397B5D-8AF0-4D8E-BBAB-DFBA96AD85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CC1E4E-3DC4-4C4C-A4AA-CB875C1447F1}"/>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343879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66F04-082A-4C9A-80B2-6004A0418D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23FFFF2-981D-4536-8FBA-1CA26DD5CE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BD88D89-5C10-4141-927E-DEC8BEAEDC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EC47E-9BAE-4497-A405-F043AB6BDC10}"/>
              </a:ext>
            </a:extLst>
          </p:cNvPr>
          <p:cNvSpPr>
            <a:spLocks noGrp="1"/>
          </p:cNvSpPr>
          <p:nvPr>
            <p:ph type="dt" sz="half" idx="10"/>
          </p:nvPr>
        </p:nvSpPr>
        <p:spPr/>
        <p:txBody>
          <a:bodyPr/>
          <a:lstStyle/>
          <a:p>
            <a:fld id="{800ED429-965D-4513-BF54-B50FD5D40897}" type="datetimeFigureOut">
              <a:rPr lang="en-GB" smtClean="0"/>
              <a:t>15/10/2018</a:t>
            </a:fld>
            <a:endParaRPr lang="en-GB"/>
          </a:p>
        </p:txBody>
      </p:sp>
      <p:sp>
        <p:nvSpPr>
          <p:cNvPr id="6" name="Footer Placeholder 5">
            <a:extLst>
              <a:ext uri="{FF2B5EF4-FFF2-40B4-BE49-F238E27FC236}">
                <a16:creationId xmlns:a16="http://schemas.microsoft.com/office/drawing/2014/main" id="{33D09811-BA51-4161-A827-59A64521C0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3CA99AA-8810-4072-BB98-4C17927EF197}"/>
              </a:ext>
            </a:extLst>
          </p:cNvPr>
          <p:cNvSpPr>
            <a:spLocks noGrp="1"/>
          </p:cNvSpPr>
          <p:nvPr>
            <p:ph type="sldNum" sz="quarter" idx="12"/>
          </p:nvPr>
        </p:nvSpPr>
        <p:spPr/>
        <p:txBody>
          <a:bodyPr/>
          <a:lstStyle/>
          <a:p>
            <a:fld id="{47652739-5EF4-4004-81DE-146D1E604BB4}" type="slidenum">
              <a:rPr lang="en-GB" smtClean="0"/>
              <a:t>‹#›</a:t>
            </a:fld>
            <a:endParaRPr lang="en-GB"/>
          </a:p>
        </p:txBody>
      </p:sp>
    </p:spTree>
    <p:extLst>
      <p:ext uri="{BB962C8B-B14F-4D97-AF65-F5344CB8AC3E}">
        <p14:creationId xmlns:p14="http://schemas.microsoft.com/office/powerpoint/2010/main" val="4048357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733ECE-5EDD-4A20-A100-D9B8A3ED3D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2CE60A-F73C-440D-AC12-7273C34CC0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DCC3D0F-3EB2-4DE3-9FA2-16206A9AF0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ED429-965D-4513-BF54-B50FD5D40897}" type="datetimeFigureOut">
              <a:rPr lang="en-GB" smtClean="0"/>
              <a:t>15/10/2018</a:t>
            </a:fld>
            <a:endParaRPr lang="en-GB"/>
          </a:p>
        </p:txBody>
      </p:sp>
      <p:sp>
        <p:nvSpPr>
          <p:cNvPr id="5" name="Footer Placeholder 4">
            <a:extLst>
              <a:ext uri="{FF2B5EF4-FFF2-40B4-BE49-F238E27FC236}">
                <a16:creationId xmlns:a16="http://schemas.microsoft.com/office/drawing/2014/main" id="{D17DF014-A07A-4E71-9232-3E06669776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7A4BE88-8BF4-41D4-AFA2-E04B701D9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652739-5EF4-4004-81DE-146D1E604BB4}" type="slidenum">
              <a:rPr lang="en-GB" smtClean="0"/>
              <a:t>‹#›</a:t>
            </a:fld>
            <a:endParaRPr lang="en-GB"/>
          </a:p>
        </p:txBody>
      </p:sp>
    </p:spTree>
    <p:extLst>
      <p:ext uri="{BB962C8B-B14F-4D97-AF65-F5344CB8AC3E}">
        <p14:creationId xmlns:p14="http://schemas.microsoft.com/office/powerpoint/2010/main" val="1205704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55E4FF5-6B83-4054-901A-3B4C40904591}" type="datetimeFigureOut">
              <a:rPr lang="en-GB" smtClean="0"/>
              <a:t>15/10/2018</a:t>
            </a:fld>
            <a:endParaRPr lang="en-GB"/>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240551E-2071-4087-80A8-D3B33FED1768}" type="slidenum">
              <a:rPr lang="en-GB" smtClean="0"/>
              <a:t>‹#›</a:t>
            </a:fld>
            <a:endParaRPr lang="en-GB"/>
          </a:p>
        </p:txBody>
      </p:sp>
    </p:spTree>
    <p:extLst>
      <p:ext uri="{BB962C8B-B14F-4D97-AF65-F5344CB8AC3E}">
        <p14:creationId xmlns:p14="http://schemas.microsoft.com/office/powerpoint/2010/main" val="1266916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hyperlink" Target="mailto:jen.halmshaw@education.gov.uk"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mailto:jen.halmshaw@education.gov.uk"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7313F-AC69-42E4-9A11-A5835838E79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64491FEC-3CC3-4F42-AFE1-F745B8E2321C}"/>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911826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ounded Rectangle 16"/>
          <p:cNvSpPr/>
          <p:nvPr/>
        </p:nvSpPr>
        <p:spPr>
          <a:xfrm>
            <a:off x="3969559" y="4670257"/>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a:solidFill>
                  <a:prstClr val="white"/>
                </a:solidFill>
                <a:latin typeface="Century Gothic" panose="020B0502020202020204" pitchFamily="34" charset="0"/>
                <a:cs typeface="Calibri" panose="020F0502020204030204" pitchFamily="34" charset="0"/>
              </a:rPr>
              <a:t>Supply</a:t>
            </a:r>
          </a:p>
        </p:txBody>
      </p:sp>
      <p:sp>
        <p:nvSpPr>
          <p:cNvPr id="18" name="Rounded Rectangle 17"/>
          <p:cNvSpPr/>
          <p:nvPr/>
        </p:nvSpPr>
        <p:spPr>
          <a:xfrm>
            <a:off x="7354573" y="4682596"/>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err="1">
                <a:solidFill>
                  <a:prstClr val="white"/>
                </a:solidFill>
                <a:latin typeface="Century Gothic" panose="020B0502020202020204" pitchFamily="34" charset="0"/>
                <a:cs typeface="Calibri" panose="020F0502020204030204" pitchFamily="34" charset="0"/>
              </a:rPr>
              <a:t>emand</a:t>
            </a:r>
            <a:endParaRPr lang="en-US" sz="1500" dirty="0">
              <a:solidFill>
                <a:prstClr val="white"/>
              </a:solidFill>
              <a:latin typeface="Century Gothic" panose="020B0502020202020204" pitchFamily="34" charset="0"/>
              <a:cs typeface="Calibri" panose="020F0502020204030204" pitchFamily="34" charset="0"/>
            </a:endParaRPr>
          </a:p>
        </p:txBody>
      </p:sp>
      <p:sp>
        <p:nvSpPr>
          <p:cNvPr id="19" name="Rounded Rectangle 18"/>
          <p:cNvSpPr/>
          <p:nvPr/>
        </p:nvSpPr>
        <p:spPr>
          <a:xfrm>
            <a:off x="5600626" y="4682596"/>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a:solidFill>
                  <a:prstClr val="white"/>
                </a:solidFill>
                <a:latin typeface="Century Gothic" panose="020B0502020202020204" pitchFamily="34" charset="0"/>
                <a:cs typeface="Calibri" panose="020F0502020204030204" pitchFamily="34" charset="0"/>
              </a:rPr>
              <a:t>Content</a:t>
            </a:r>
          </a:p>
        </p:txBody>
      </p:sp>
      <p:sp>
        <p:nvSpPr>
          <p:cNvPr id="20" name="Rectangle 19"/>
          <p:cNvSpPr/>
          <p:nvPr/>
        </p:nvSpPr>
        <p:spPr>
          <a:xfrm>
            <a:off x="1533750" y="844149"/>
            <a:ext cx="9141248" cy="275167"/>
          </a:xfrm>
          <a:prstGeom prst="rect">
            <a:avLst/>
          </a:prstGeom>
          <a:solidFill>
            <a:schemeClr val="bg1">
              <a:lumMod val="6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24" name="Rectangle 23"/>
          <p:cNvSpPr/>
          <p:nvPr/>
        </p:nvSpPr>
        <p:spPr>
          <a:xfrm>
            <a:off x="2205645" y="1483353"/>
            <a:ext cx="7858297" cy="4247317"/>
          </a:xfrm>
          <a:prstGeom prst="rect">
            <a:avLst/>
          </a:prstGeom>
        </p:spPr>
        <p:txBody>
          <a:bodyPr wrap="square">
            <a:spAutoFit/>
          </a:bodyPr>
          <a:lstStyle/>
          <a:p>
            <a:pPr defTabSz="685800"/>
            <a:r>
              <a:rPr lang="en-GB" dirty="0">
                <a:solidFill>
                  <a:srgbClr val="0B0C0C"/>
                </a:solidFill>
                <a:latin typeface="Century Gothic" panose="020B0502020202020204" pitchFamily="34" charset="0"/>
              </a:rPr>
              <a:t>There are five key opportunities for the sector to create a step change in education, improving teaching and slashing workload. These include developing innovative:</a:t>
            </a:r>
          </a:p>
          <a:p>
            <a:pPr defTabSz="685800"/>
            <a:endParaRPr lang="en-GB" dirty="0">
              <a:solidFill>
                <a:srgbClr val="0B0C0C"/>
              </a:solidFill>
              <a:latin typeface="Century Gothic" panose="020B0502020202020204" pitchFamily="34" charset="0"/>
            </a:endParaRPr>
          </a:p>
          <a:p>
            <a:pPr marL="214313" indent="-214313" defTabSz="685800">
              <a:buFont typeface="Arial" panose="020B0604020202020204" pitchFamily="34" charset="0"/>
              <a:buChar char="•"/>
            </a:pPr>
            <a:r>
              <a:rPr lang="en-GB" b="1" dirty="0">
                <a:solidFill>
                  <a:srgbClr val="0B0C0C"/>
                </a:solidFill>
                <a:latin typeface="Century Gothic" panose="020B0502020202020204" pitchFamily="34" charset="0"/>
              </a:rPr>
              <a:t>Teaching practices </a:t>
            </a:r>
            <a:r>
              <a:rPr lang="en-GB" dirty="0">
                <a:solidFill>
                  <a:srgbClr val="0B0C0C"/>
                </a:solidFill>
                <a:latin typeface="Century Gothic" panose="020B0502020202020204" pitchFamily="34" charset="0"/>
              </a:rPr>
              <a:t>to support </a:t>
            </a:r>
            <a:r>
              <a:rPr lang="en-GB" b="1" dirty="0">
                <a:solidFill>
                  <a:srgbClr val="0B0C0C"/>
                </a:solidFill>
                <a:latin typeface="Century Gothic" panose="020B0502020202020204" pitchFamily="34" charset="0"/>
              </a:rPr>
              <a:t>access, inclusion</a:t>
            </a:r>
            <a:r>
              <a:rPr lang="en-GB" dirty="0">
                <a:solidFill>
                  <a:srgbClr val="0B0C0C"/>
                </a:solidFill>
                <a:latin typeface="Century Gothic" panose="020B0502020202020204" pitchFamily="34" charset="0"/>
              </a:rPr>
              <a:t>, and improved learning outcomes for all</a:t>
            </a:r>
          </a:p>
          <a:p>
            <a:pPr marL="214313" indent="-214313" defTabSz="685800">
              <a:buFont typeface="Arial" panose="020B0604020202020204" pitchFamily="34" charset="0"/>
              <a:buChar char="•"/>
            </a:pPr>
            <a:r>
              <a:rPr lang="en-GB" b="1" dirty="0">
                <a:solidFill>
                  <a:srgbClr val="0B0C0C"/>
                </a:solidFill>
                <a:latin typeface="Century Gothic" panose="020B0502020202020204" pitchFamily="34" charset="0"/>
              </a:rPr>
              <a:t>Assessment processes</a:t>
            </a:r>
            <a:r>
              <a:rPr lang="en-GB" dirty="0">
                <a:solidFill>
                  <a:srgbClr val="0B0C0C"/>
                </a:solidFill>
                <a:latin typeface="Century Gothic" panose="020B0502020202020204" pitchFamily="34" charset="0"/>
              </a:rPr>
              <a:t>, making assessment more effective and efficient</a:t>
            </a:r>
          </a:p>
          <a:p>
            <a:pPr marL="214313" indent="-214313" defTabSz="685800">
              <a:buFont typeface="Arial" panose="020B0604020202020204" pitchFamily="34" charset="0"/>
              <a:buChar char="•"/>
            </a:pPr>
            <a:r>
              <a:rPr lang="en-GB" dirty="0">
                <a:solidFill>
                  <a:srgbClr val="0B0C0C"/>
                </a:solidFill>
                <a:latin typeface="Century Gothic" panose="020B0502020202020204" pitchFamily="34" charset="0"/>
              </a:rPr>
              <a:t>Methods for delivery of </a:t>
            </a:r>
            <a:r>
              <a:rPr lang="en-GB" b="1" dirty="0">
                <a:solidFill>
                  <a:srgbClr val="0B0C0C"/>
                </a:solidFill>
                <a:latin typeface="Century Gothic" panose="020B0502020202020204" pitchFamily="34" charset="0"/>
              </a:rPr>
              <a:t>teacher training </a:t>
            </a:r>
            <a:r>
              <a:rPr lang="en-GB" dirty="0">
                <a:solidFill>
                  <a:srgbClr val="0B0C0C"/>
                </a:solidFill>
                <a:latin typeface="Century Gothic" panose="020B0502020202020204" pitchFamily="34" charset="0"/>
              </a:rPr>
              <a:t>and development by upgrading educator support so they can learn and develop more flexibly</a:t>
            </a:r>
          </a:p>
          <a:p>
            <a:pPr marL="214313" indent="-214313" defTabSz="685800">
              <a:buFont typeface="Arial" panose="020B0604020202020204" pitchFamily="34" charset="0"/>
              <a:buChar char="•"/>
            </a:pPr>
            <a:r>
              <a:rPr lang="en-GB" b="1" dirty="0">
                <a:solidFill>
                  <a:srgbClr val="0B0C0C"/>
                </a:solidFill>
                <a:latin typeface="Century Gothic" panose="020B0502020202020204" pitchFamily="34" charset="0"/>
              </a:rPr>
              <a:t>Administration</a:t>
            </a:r>
            <a:r>
              <a:rPr lang="en-GB" dirty="0">
                <a:solidFill>
                  <a:srgbClr val="0B0C0C"/>
                </a:solidFill>
                <a:latin typeface="Century Gothic" panose="020B0502020202020204" pitchFamily="34" charset="0"/>
              </a:rPr>
              <a:t> processes to reduce the burden of ‘non-teaching’ tasks</a:t>
            </a:r>
          </a:p>
          <a:p>
            <a:pPr marL="214313" indent="-214313" defTabSz="685800">
              <a:buFont typeface="Arial" panose="020B0604020202020204" pitchFamily="34" charset="0"/>
              <a:buChar char="•"/>
            </a:pPr>
            <a:r>
              <a:rPr lang="en-GB" dirty="0">
                <a:solidFill>
                  <a:srgbClr val="0B0C0C"/>
                </a:solidFill>
                <a:latin typeface="Century Gothic" panose="020B0502020202020204" pitchFamily="34" charset="0"/>
              </a:rPr>
              <a:t>Solutions to </a:t>
            </a:r>
            <a:r>
              <a:rPr lang="en-GB" b="1" dirty="0">
                <a:solidFill>
                  <a:srgbClr val="0B0C0C"/>
                </a:solidFill>
                <a:latin typeface="Century Gothic" panose="020B0502020202020204" pitchFamily="34" charset="0"/>
              </a:rPr>
              <a:t>lifelong learning </a:t>
            </a:r>
            <a:r>
              <a:rPr lang="en-GB" dirty="0">
                <a:solidFill>
                  <a:srgbClr val="0B0C0C"/>
                </a:solidFill>
                <a:latin typeface="Century Gothic" panose="020B0502020202020204" pitchFamily="34" charset="0"/>
              </a:rPr>
              <a:t>to help those who have left the formal education system to get the best from online learning</a:t>
            </a:r>
          </a:p>
        </p:txBody>
      </p:sp>
      <p:sp>
        <p:nvSpPr>
          <p:cNvPr id="33" name="TextBox 32"/>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2. Opportunities for </a:t>
            </a:r>
            <a:r>
              <a:rPr lang="en-GB" dirty="0" err="1">
                <a:solidFill>
                  <a:prstClr val="white">
                    <a:lumMod val="95000"/>
                  </a:prstClr>
                </a:solidFill>
                <a:latin typeface="Century Gothic" panose="020B0502020202020204" pitchFamily="34" charset="0"/>
                <a:cs typeface="Calibri" panose="020F0502020204030204" pitchFamily="34" charset="0"/>
              </a:rPr>
              <a:t>EdTech</a:t>
            </a:r>
            <a:endParaRPr lang="en-GB" dirty="0">
              <a:solidFill>
                <a:prstClr val="white"/>
              </a:solidFill>
              <a:latin typeface="Century Gothic" panose="020B0502020202020204" pitchFamily="34" charset="0"/>
            </a:endParaRPr>
          </a:p>
        </p:txBody>
      </p:sp>
    </p:spTree>
    <p:extLst>
      <p:ext uri="{BB962C8B-B14F-4D97-AF65-F5344CB8AC3E}">
        <p14:creationId xmlns:p14="http://schemas.microsoft.com/office/powerpoint/2010/main" val="330556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379050" y="2760010"/>
            <a:ext cx="1700033" cy="1195140"/>
          </a:xfrm>
          <a:prstGeom prst="ellipse">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14" name="Isosceles Triangle 13"/>
          <p:cNvSpPr/>
          <p:nvPr/>
        </p:nvSpPr>
        <p:spPr>
          <a:xfrm rot="5400000">
            <a:off x="3982435" y="2562756"/>
            <a:ext cx="1352807" cy="1595887"/>
          </a:xfrm>
          <a:prstGeom prst="triangle">
            <a:avLst/>
          </a:prstGeom>
          <a:gradFill flip="none" rotWithShape="1">
            <a:gsLst>
              <a:gs pos="0">
                <a:schemeClr val="accent5">
                  <a:lumMod val="68000"/>
                  <a:lumOff val="32000"/>
                </a:schemeClr>
              </a:gs>
              <a:gs pos="84000">
                <a:srgbClr val="002060"/>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15" name="Isosceles Triangle 14"/>
          <p:cNvSpPr/>
          <p:nvPr/>
        </p:nvSpPr>
        <p:spPr>
          <a:xfrm rot="16200000">
            <a:off x="7093717" y="2562755"/>
            <a:ext cx="1352808" cy="1595887"/>
          </a:xfrm>
          <a:prstGeom prst="triangle">
            <a:avLst/>
          </a:prstGeom>
          <a:gradFill flip="none" rotWithShape="1">
            <a:gsLst>
              <a:gs pos="0">
                <a:schemeClr val="accent5">
                  <a:lumMod val="68000"/>
                  <a:lumOff val="32000"/>
                </a:schemeClr>
              </a:gs>
              <a:gs pos="84000">
                <a:srgbClr val="002060"/>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16" name="Rounded Rectangle 15"/>
          <p:cNvSpPr/>
          <p:nvPr/>
        </p:nvSpPr>
        <p:spPr>
          <a:xfrm>
            <a:off x="8461867" y="2658980"/>
            <a:ext cx="1537194" cy="13996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defTabSz="685800"/>
            <a:r>
              <a:rPr lang="en-US" dirty="0">
                <a:solidFill>
                  <a:prstClr val="black"/>
                </a:solidFill>
                <a:latin typeface="Century Gothic" panose="020B0502020202020204" pitchFamily="34" charset="0"/>
                <a:cs typeface="Calibri" panose="020F0502020204030204" pitchFamily="34" charset="0"/>
              </a:rPr>
              <a:t>Group</a:t>
            </a:r>
            <a:r>
              <a:rPr lang="en-US" sz="1100" dirty="0">
                <a:solidFill>
                  <a:prstClr val="black"/>
                </a:solidFill>
                <a:latin typeface="Century Gothic" panose="020B0502020202020204" pitchFamily="34" charset="0"/>
                <a:cs typeface="Calibri" panose="020F0502020204030204" pitchFamily="34" charset="0"/>
              </a:rPr>
              <a:t> </a:t>
            </a:r>
            <a:r>
              <a:rPr lang="en-US" dirty="0">
                <a:solidFill>
                  <a:prstClr val="black"/>
                </a:solidFill>
                <a:latin typeface="Century Gothic" panose="020B0502020202020204" pitchFamily="34" charset="0"/>
                <a:cs typeface="Calibri" panose="020F0502020204030204" pitchFamily="34" charset="0"/>
              </a:rPr>
              <a:t>2: Barriers to demand?</a:t>
            </a:r>
          </a:p>
        </p:txBody>
      </p:sp>
      <p:sp>
        <p:nvSpPr>
          <p:cNvPr id="7" name="Rounded Rectangle 6"/>
          <p:cNvSpPr/>
          <p:nvPr/>
        </p:nvSpPr>
        <p:spPr>
          <a:xfrm>
            <a:off x="2359448" y="2674796"/>
            <a:ext cx="1631067" cy="136230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defTabSz="685800"/>
            <a:r>
              <a:rPr lang="en-US" sz="2000" dirty="0">
                <a:solidFill>
                  <a:prstClr val="black"/>
                </a:solidFill>
                <a:latin typeface="Century Gothic" panose="020B0502020202020204" pitchFamily="34" charset="0"/>
                <a:cs typeface="Calibri" panose="020F0502020204030204" pitchFamily="34" charset="0"/>
              </a:rPr>
              <a:t>Group 1: Barriers to supply?</a:t>
            </a:r>
          </a:p>
        </p:txBody>
      </p:sp>
      <p:sp>
        <p:nvSpPr>
          <p:cNvPr id="17" name="Rounded Rectangle 16"/>
          <p:cNvSpPr/>
          <p:nvPr/>
        </p:nvSpPr>
        <p:spPr>
          <a:xfrm>
            <a:off x="4099446" y="3127207"/>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a:solidFill>
                  <a:prstClr val="white"/>
                </a:solidFill>
                <a:latin typeface="Century Gothic" panose="020B0502020202020204" pitchFamily="34" charset="0"/>
                <a:cs typeface="Calibri" panose="020F0502020204030204" pitchFamily="34" charset="0"/>
              </a:rPr>
              <a:t>Supply</a:t>
            </a:r>
          </a:p>
        </p:txBody>
      </p:sp>
      <p:sp>
        <p:nvSpPr>
          <p:cNvPr id="18" name="Rounded Rectangle 17"/>
          <p:cNvSpPr/>
          <p:nvPr/>
        </p:nvSpPr>
        <p:spPr>
          <a:xfrm>
            <a:off x="7484460" y="3139546"/>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a:solidFill>
                  <a:prstClr val="white"/>
                </a:solidFill>
                <a:latin typeface="Century Gothic" panose="020B0502020202020204" pitchFamily="34" charset="0"/>
                <a:cs typeface="Calibri" panose="020F0502020204030204" pitchFamily="34" charset="0"/>
              </a:rPr>
              <a:t>Demand</a:t>
            </a:r>
          </a:p>
        </p:txBody>
      </p:sp>
      <p:sp>
        <p:nvSpPr>
          <p:cNvPr id="19" name="Rounded Rectangle 18"/>
          <p:cNvSpPr/>
          <p:nvPr/>
        </p:nvSpPr>
        <p:spPr>
          <a:xfrm>
            <a:off x="5730513" y="3139546"/>
            <a:ext cx="1631067" cy="391928"/>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rtlCol="0" anchor="ctr"/>
          <a:lstStyle/>
          <a:p>
            <a:pPr defTabSz="685800"/>
            <a:r>
              <a:rPr lang="en-US" sz="1500" dirty="0">
                <a:solidFill>
                  <a:prstClr val="white"/>
                </a:solidFill>
                <a:latin typeface="Century Gothic" panose="020B0502020202020204" pitchFamily="34" charset="0"/>
                <a:cs typeface="Calibri" panose="020F0502020204030204" pitchFamily="34" charset="0"/>
              </a:rPr>
              <a:t>Content</a:t>
            </a:r>
          </a:p>
        </p:txBody>
      </p:sp>
      <p:sp>
        <p:nvSpPr>
          <p:cNvPr id="20" name="Rectangle 19"/>
          <p:cNvSpPr/>
          <p:nvPr/>
        </p:nvSpPr>
        <p:spPr>
          <a:xfrm>
            <a:off x="1533750" y="844149"/>
            <a:ext cx="9141248" cy="275167"/>
          </a:xfrm>
          <a:prstGeom prst="rect">
            <a:avLst/>
          </a:prstGeom>
          <a:solidFill>
            <a:schemeClr val="bg1">
              <a:lumMod val="6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24" name="Rectangle 23"/>
          <p:cNvSpPr/>
          <p:nvPr/>
        </p:nvSpPr>
        <p:spPr>
          <a:xfrm>
            <a:off x="2582487" y="1483353"/>
            <a:ext cx="6844146" cy="830997"/>
          </a:xfrm>
          <a:prstGeom prst="rect">
            <a:avLst/>
          </a:prstGeom>
        </p:spPr>
        <p:txBody>
          <a:bodyPr wrap="square">
            <a:spAutoFit/>
          </a:bodyPr>
          <a:lstStyle/>
          <a:p>
            <a:pPr defTabSz="685800"/>
            <a:r>
              <a:rPr lang="en-GB" sz="2400" dirty="0">
                <a:solidFill>
                  <a:srgbClr val="0B0C0C"/>
                </a:solidFill>
                <a:latin typeface="Century Gothic" panose="020B0502020202020204" pitchFamily="34" charset="0"/>
              </a:rPr>
              <a:t>What do you see as the key barriers to effective use of technology?</a:t>
            </a:r>
          </a:p>
        </p:txBody>
      </p:sp>
      <p:sp>
        <p:nvSpPr>
          <p:cNvPr id="33" name="TextBox 32"/>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3. Barriers</a:t>
            </a:r>
            <a:endParaRPr lang="en-GB" dirty="0">
              <a:solidFill>
                <a:prstClr val="white"/>
              </a:solidFill>
              <a:latin typeface="Century Gothic" panose="020B0502020202020204" pitchFamily="34" charset="0"/>
            </a:endParaRPr>
          </a:p>
        </p:txBody>
      </p:sp>
    </p:spTree>
    <p:extLst>
      <p:ext uri="{BB962C8B-B14F-4D97-AF65-F5344CB8AC3E}">
        <p14:creationId xmlns:p14="http://schemas.microsoft.com/office/powerpoint/2010/main" val="269408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97785"/>
            <a:ext cx="8168640" cy="1790700"/>
          </a:xfrm>
          <a:solidFill>
            <a:srgbClr val="002060"/>
          </a:solidFill>
        </p:spPr>
        <p:txBody>
          <a:bodyPr anchor="ctr">
            <a:normAutofit/>
          </a:bodyPr>
          <a:lstStyle/>
          <a:p>
            <a:r>
              <a:rPr lang="en-GB" b="1" dirty="0">
                <a:solidFill>
                  <a:schemeClr val="bg1"/>
                </a:solidFill>
                <a:latin typeface="Century Gothic" panose="020B0502020202020204" pitchFamily="34" charset="0"/>
              </a:rPr>
              <a:t>  How can we work together to share insight?</a:t>
            </a:r>
          </a:p>
        </p:txBody>
      </p:sp>
      <p:sp>
        <p:nvSpPr>
          <p:cNvPr id="3" name="Subtitle 2"/>
          <p:cNvSpPr>
            <a:spLocks noGrp="1"/>
          </p:cNvSpPr>
          <p:nvPr>
            <p:ph type="subTitle" idx="1"/>
          </p:nvPr>
        </p:nvSpPr>
        <p:spPr>
          <a:xfrm>
            <a:off x="2044931" y="5003582"/>
            <a:ext cx="6518373" cy="997169"/>
          </a:xfrm>
        </p:spPr>
        <p:txBody>
          <a:bodyPr>
            <a:normAutofit lnSpcReduction="10000"/>
          </a:bodyPr>
          <a:lstStyle/>
          <a:p>
            <a:pPr algn="l"/>
            <a:r>
              <a:rPr lang="en-GB" dirty="0">
                <a:latin typeface="Century Gothic" panose="020B0502020202020204" pitchFamily="34" charset="0"/>
              </a:rPr>
              <a:t>Rob Rodney</a:t>
            </a:r>
          </a:p>
          <a:p>
            <a:pPr algn="l"/>
            <a:r>
              <a:rPr lang="en-GB" dirty="0">
                <a:latin typeface="Century Gothic" panose="020B0502020202020204" pitchFamily="34" charset="0"/>
              </a:rPr>
              <a:t>Department for Education</a:t>
            </a:r>
          </a:p>
          <a:p>
            <a:pPr algn="l"/>
            <a:r>
              <a:rPr lang="en-GB" dirty="0">
                <a:latin typeface="Century Gothic" panose="020B0502020202020204" pitchFamily="34" charset="0"/>
                <a:hlinkClick r:id="rId2"/>
              </a:rPr>
              <a:t>robert.rodney@education.gov.uk</a:t>
            </a:r>
            <a:endParaRPr lang="en-GB" dirty="0">
              <a:latin typeface="Century Gothic" panose="020B0502020202020204" pitchFamily="34" charset="0"/>
            </a:endParaRPr>
          </a:p>
          <a:p>
            <a:pPr algn="l"/>
            <a:endParaRPr lang="en-GB" sz="1350" dirty="0"/>
          </a:p>
          <a:p>
            <a:pPr marL="342900" indent="-342900" algn="l">
              <a:buAutoNum type="arabicPeriod"/>
            </a:pPr>
            <a:endParaRPr lang="en-GB" sz="1350" dirty="0"/>
          </a:p>
        </p:txBody>
      </p:sp>
    </p:spTree>
    <p:extLst>
      <p:ext uri="{BB962C8B-B14F-4D97-AF65-F5344CB8AC3E}">
        <p14:creationId xmlns:p14="http://schemas.microsoft.com/office/powerpoint/2010/main" val="7652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97785"/>
            <a:ext cx="8001000" cy="1790700"/>
          </a:xfrm>
          <a:solidFill>
            <a:srgbClr val="002060"/>
          </a:solidFill>
        </p:spPr>
        <p:txBody>
          <a:bodyPr anchor="ctr">
            <a:normAutofit fontScale="90000"/>
          </a:bodyPr>
          <a:lstStyle/>
          <a:p>
            <a:r>
              <a:rPr lang="en-GB" b="1" dirty="0">
                <a:solidFill>
                  <a:schemeClr val="bg1"/>
                </a:solidFill>
                <a:latin typeface="Century Gothic" panose="020B0502020202020204" pitchFamily="34" charset="0"/>
              </a:rPr>
              <a:t>What should be the Department’s role in EdTech?</a:t>
            </a:r>
          </a:p>
        </p:txBody>
      </p:sp>
      <p:sp>
        <p:nvSpPr>
          <p:cNvPr id="3" name="Subtitle 2"/>
          <p:cNvSpPr>
            <a:spLocks noGrp="1"/>
          </p:cNvSpPr>
          <p:nvPr>
            <p:ph type="subTitle" idx="1"/>
          </p:nvPr>
        </p:nvSpPr>
        <p:spPr>
          <a:xfrm>
            <a:off x="1989513" y="5214852"/>
            <a:ext cx="6573791" cy="997169"/>
          </a:xfrm>
        </p:spPr>
        <p:txBody>
          <a:bodyPr>
            <a:normAutofit lnSpcReduction="10000"/>
          </a:bodyPr>
          <a:lstStyle/>
          <a:p>
            <a:pPr algn="l"/>
            <a:r>
              <a:rPr lang="en-GB" dirty="0">
                <a:latin typeface="Century Gothic" panose="020B0502020202020204" pitchFamily="34" charset="0"/>
              </a:rPr>
              <a:t>Rob Rodney</a:t>
            </a:r>
          </a:p>
          <a:p>
            <a:pPr algn="l"/>
            <a:r>
              <a:rPr lang="en-GB" dirty="0">
                <a:latin typeface="Century Gothic" panose="020B0502020202020204" pitchFamily="34" charset="0"/>
              </a:rPr>
              <a:t>Department for Education</a:t>
            </a:r>
          </a:p>
          <a:p>
            <a:pPr algn="l"/>
            <a:r>
              <a:rPr lang="en-GB" dirty="0">
                <a:latin typeface="Century Gothic" panose="020B0502020202020204" pitchFamily="34" charset="0"/>
                <a:hlinkClick r:id="rId2"/>
              </a:rPr>
              <a:t>robert.rodney@education.gov.uk</a:t>
            </a:r>
            <a:endParaRPr lang="en-GB" dirty="0">
              <a:latin typeface="Century Gothic" panose="020B0502020202020204" pitchFamily="34" charset="0"/>
            </a:endParaRPr>
          </a:p>
          <a:p>
            <a:pPr algn="l"/>
            <a:endParaRPr lang="en-GB" sz="1350" dirty="0"/>
          </a:p>
          <a:p>
            <a:pPr marL="342900" indent="-342900" algn="l">
              <a:buAutoNum type="arabicPeriod"/>
            </a:pPr>
            <a:endParaRPr lang="en-GB" sz="1350" dirty="0"/>
          </a:p>
        </p:txBody>
      </p:sp>
      <p:sp>
        <p:nvSpPr>
          <p:cNvPr id="4" name="Rounded Rectangle 3"/>
          <p:cNvSpPr/>
          <p:nvPr/>
        </p:nvSpPr>
        <p:spPr>
          <a:xfrm>
            <a:off x="4765965" y="3164155"/>
            <a:ext cx="5271415" cy="2050697"/>
          </a:xfrm>
          <a:prstGeom prst="round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marL="257175" indent="-257175" defTabSz="685800" hangingPunct="0">
              <a:buFontTx/>
              <a:buAutoNum type="arabicPeriod"/>
            </a:pPr>
            <a:r>
              <a:rPr lang="en-GB" sz="2800" dirty="0">
                <a:solidFill>
                  <a:prstClr val="black"/>
                </a:solidFill>
                <a:latin typeface="Century Gothic" panose="020B0502020202020204" pitchFamily="34" charset="0"/>
              </a:rPr>
              <a:t>Political appetite</a:t>
            </a:r>
          </a:p>
          <a:p>
            <a:pPr marL="257175" indent="-257175" defTabSz="685800" hangingPunct="0">
              <a:buFontTx/>
              <a:buAutoNum type="arabicPeriod"/>
            </a:pPr>
            <a:r>
              <a:rPr lang="en-GB" sz="2800" dirty="0">
                <a:solidFill>
                  <a:prstClr val="black"/>
                </a:solidFill>
                <a:latin typeface="Century Gothic" panose="020B0502020202020204" pitchFamily="34" charset="0"/>
              </a:rPr>
              <a:t>Opportunities for </a:t>
            </a:r>
            <a:r>
              <a:rPr lang="en-GB" sz="2800" dirty="0" err="1">
                <a:solidFill>
                  <a:prstClr val="black"/>
                </a:solidFill>
                <a:latin typeface="Century Gothic" panose="020B0502020202020204" pitchFamily="34" charset="0"/>
              </a:rPr>
              <a:t>EdTech</a:t>
            </a:r>
            <a:endParaRPr lang="en-GB" sz="2800" dirty="0">
              <a:solidFill>
                <a:prstClr val="black"/>
              </a:solidFill>
              <a:latin typeface="Century Gothic" panose="020B0502020202020204" pitchFamily="34" charset="0"/>
            </a:endParaRPr>
          </a:p>
          <a:p>
            <a:pPr marL="257175" indent="-257175" defTabSz="685800" hangingPunct="0">
              <a:buFontTx/>
              <a:buAutoNum type="arabicPeriod"/>
            </a:pPr>
            <a:r>
              <a:rPr lang="en-GB" sz="2800" dirty="0">
                <a:solidFill>
                  <a:prstClr val="black"/>
                </a:solidFill>
                <a:latin typeface="Century Gothic" panose="020B0502020202020204" pitchFamily="34" charset="0"/>
              </a:rPr>
              <a:t>Barriers to adoption</a:t>
            </a:r>
          </a:p>
        </p:txBody>
      </p:sp>
    </p:spTree>
    <p:extLst>
      <p:ext uri="{BB962C8B-B14F-4D97-AF65-F5344CB8AC3E}">
        <p14:creationId xmlns:p14="http://schemas.microsoft.com/office/powerpoint/2010/main" val="3760457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69" name="Rounded Rectangular Callout 68"/>
          <p:cNvSpPr/>
          <p:nvPr/>
        </p:nvSpPr>
        <p:spPr>
          <a:xfrm>
            <a:off x="2680767" y="1914156"/>
            <a:ext cx="6274811" cy="2724347"/>
          </a:xfrm>
          <a:prstGeom prst="wedgeRoundRectCallout">
            <a:avLst>
              <a:gd name="adj1" fmla="val -58047"/>
              <a:gd name="adj2" fmla="val 90252"/>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defTabSz="685800"/>
            <a:r>
              <a:rPr lang="en-GB" sz="2400" dirty="0">
                <a:solidFill>
                  <a:prstClr val="black"/>
                </a:solidFill>
                <a:latin typeface="Century Gothic" panose="020B0502020202020204" pitchFamily="34" charset="0"/>
                <a:ea typeface="Calibri" panose="020F0502020204030204" pitchFamily="34" charset="0"/>
                <a:cs typeface="Calibri" panose="020F0502020204030204" pitchFamily="34" charset="0"/>
              </a:rPr>
              <a:t>There is clear untapped potential for schools, colleges and universities to benefit even further from the power of technology to support students to learn, reduce the workload burden on teachers and save money.</a:t>
            </a:r>
            <a:endParaRPr lang="en-GB" sz="2400" dirty="0">
              <a:solidFill>
                <a:prstClr val="black"/>
              </a:solidFill>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734219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67" name="Rounded Rectangular Callout 66"/>
          <p:cNvSpPr/>
          <p:nvPr/>
        </p:nvSpPr>
        <p:spPr>
          <a:xfrm>
            <a:off x="2586320" y="1962227"/>
            <a:ext cx="6518887" cy="2288348"/>
          </a:xfrm>
          <a:prstGeom prst="wedgeRoundRectCallout">
            <a:avLst>
              <a:gd name="adj1" fmla="val 38813"/>
              <a:gd name="adj2" fmla="val 110083"/>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defTabSz="685800"/>
            <a:r>
              <a:rPr lang="en-GB" sz="2400" dirty="0">
                <a:solidFill>
                  <a:prstClr val="black"/>
                </a:solidFill>
                <a:latin typeface="Century Gothic" panose="020B0502020202020204" pitchFamily="34" charset="0"/>
                <a:ea typeface="Calibri" panose="020F0502020204030204" pitchFamily="34" charset="0"/>
              </a:rPr>
              <a:t>By forging a strong partnership between government, technology innovators and the sector, we can transform how education is delivered for the learners of today and tomorrow.</a:t>
            </a:r>
          </a:p>
        </p:txBody>
      </p:sp>
    </p:spTree>
    <p:extLst>
      <p:ext uri="{BB962C8B-B14F-4D97-AF65-F5344CB8AC3E}">
        <p14:creationId xmlns:p14="http://schemas.microsoft.com/office/powerpoint/2010/main" val="2356547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66" name="Rounded Rectangular Callout 65"/>
          <p:cNvSpPr/>
          <p:nvPr/>
        </p:nvSpPr>
        <p:spPr>
          <a:xfrm>
            <a:off x="2589680" y="1825937"/>
            <a:ext cx="6814785" cy="2729438"/>
          </a:xfrm>
          <a:prstGeom prst="wedgeRoundRectCallout">
            <a:avLst>
              <a:gd name="adj1" fmla="val 35772"/>
              <a:gd name="adj2" fmla="val 100540"/>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defTabSz="685800"/>
            <a:r>
              <a:rPr lang="en-GB" sz="2400" dirty="0">
                <a:solidFill>
                  <a:prstClr val="black"/>
                </a:solidFill>
                <a:latin typeface="Century Gothic" panose="020B0502020202020204" pitchFamily="34" charset="0"/>
                <a:ea typeface="Calibri" panose="020F0502020204030204" pitchFamily="34" charset="0"/>
              </a:rPr>
              <a:t>As a starting point to all of this, we need to get the basics right. For some schools access to technology is limited by broadband speeds and we are working across government to address this.</a:t>
            </a:r>
          </a:p>
        </p:txBody>
      </p:sp>
    </p:spTree>
    <p:extLst>
      <p:ext uri="{BB962C8B-B14F-4D97-AF65-F5344CB8AC3E}">
        <p14:creationId xmlns:p14="http://schemas.microsoft.com/office/powerpoint/2010/main" val="2302367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65" name="Rounded Rectangular Callout 64"/>
          <p:cNvSpPr/>
          <p:nvPr/>
        </p:nvSpPr>
        <p:spPr>
          <a:xfrm>
            <a:off x="2421082" y="1854588"/>
            <a:ext cx="7077594" cy="3138590"/>
          </a:xfrm>
          <a:prstGeom prst="wedgeRoundRectCallout">
            <a:avLst>
              <a:gd name="adj1" fmla="val 32154"/>
              <a:gd name="adj2" fmla="val 80524"/>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marL="342900" defTabSz="685800">
              <a:spcBef>
                <a:spcPts val="750"/>
              </a:spcBef>
            </a:pPr>
            <a:r>
              <a:rPr lang="en-GB" sz="2400" dirty="0">
                <a:solidFill>
                  <a:prstClr val="black"/>
                </a:solidFill>
                <a:latin typeface="Century Gothic" panose="020B0502020202020204" pitchFamily="34" charset="0"/>
                <a:ea typeface="Calibri" panose="020F0502020204030204" pitchFamily="34" charset="0"/>
                <a:cs typeface="Calibri" panose="020F0502020204030204" pitchFamily="34" charset="0"/>
              </a:rPr>
              <a:t>I recognise that in the past, Governments have been guilty of imposing unwanted technology on schools. Over a decade ago expensive interactive whiteboards were rolled out to schools, without the support of teachers, and we saw no subsequent rise in pupils’ attainment directly linked to that technology. </a:t>
            </a:r>
            <a:endParaRPr lang="en-GB" sz="2400" dirty="0">
              <a:solidFill>
                <a:prstClr val="black"/>
              </a:solidFill>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2786089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68" name="Rounded Rectangular Callout 67"/>
          <p:cNvSpPr/>
          <p:nvPr/>
        </p:nvSpPr>
        <p:spPr>
          <a:xfrm>
            <a:off x="2490704" y="1869980"/>
            <a:ext cx="7063391" cy="3056696"/>
          </a:xfrm>
          <a:prstGeom prst="wedgeRoundRectCallout">
            <a:avLst>
              <a:gd name="adj1" fmla="val -50506"/>
              <a:gd name="adj2" fmla="val 89512"/>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defTabSz="685800"/>
            <a:r>
              <a:rPr lang="en-GB" sz="2800" dirty="0">
                <a:solidFill>
                  <a:prstClr val="black"/>
                </a:solidFill>
                <a:latin typeface="Century Gothic" panose="020B0502020202020204" pitchFamily="34" charset="0"/>
                <a:ea typeface="Calibri" panose="020F0502020204030204" pitchFamily="34" charset="0"/>
              </a:rPr>
              <a:t>Technology will never be able to replace the motivated, inspirational effect of a great teacher, but it can support great teaching and save teachers’ time so they can focus on what matters. </a:t>
            </a:r>
          </a:p>
        </p:txBody>
      </p:sp>
    </p:spTree>
    <p:extLst>
      <p:ext uri="{BB962C8B-B14F-4D97-AF65-F5344CB8AC3E}">
        <p14:creationId xmlns:p14="http://schemas.microsoft.com/office/powerpoint/2010/main" val="66386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48" name="Rounded Rectangular Callout 47"/>
          <p:cNvSpPr/>
          <p:nvPr/>
        </p:nvSpPr>
        <p:spPr>
          <a:xfrm>
            <a:off x="2638944" y="1751215"/>
            <a:ext cx="7347412" cy="3758920"/>
          </a:xfrm>
          <a:prstGeom prst="wedgeRoundRectCallout">
            <a:avLst>
              <a:gd name="adj1" fmla="val -50709"/>
              <a:gd name="adj2" fmla="val 64960"/>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marL="342900" defTabSz="685800">
              <a:spcBef>
                <a:spcPts val="750"/>
              </a:spcBef>
            </a:pPr>
            <a:r>
              <a:rPr lang="en-GB" sz="2800" dirty="0">
                <a:solidFill>
                  <a:prstClr val="black"/>
                </a:solidFill>
                <a:latin typeface="Century Gothic" panose="020B0502020202020204" pitchFamily="34" charset="0"/>
                <a:ea typeface="Calibri" panose="020F0502020204030204" pitchFamily="34" charset="0"/>
                <a:cs typeface="Calibri" panose="020F0502020204030204" pitchFamily="34" charset="0"/>
              </a:rPr>
              <a:t>I’ve seen great examples of schools and colleges harnessing cutting edge technology to enthuse and inspire; from students virtually exploring the Amazon rainforest, to navigating from a simulated ship’s bridge, to programming robots. </a:t>
            </a:r>
            <a:endParaRPr lang="en-GB" sz="2800" dirty="0">
              <a:solidFill>
                <a:prstClr val="black"/>
              </a:solidFill>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3028019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59"/>
          <p:cNvSpPr/>
          <p:nvPr/>
        </p:nvSpPr>
        <p:spPr>
          <a:xfrm>
            <a:off x="1762279" y="845122"/>
            <a:ext cx="8914349" cy="275167"/>
          </a:xfrm>
          <a:prstGeom prst="rect">
            <a:avLst/>
          </a:prstGeom>
          <a:solidFill>
            <a:schemeClr val="bg1">
              <a:lumMod val="6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defTabSz="685800"/>
            <a:endParaRPr lang="en-GB" sz="1350">
              <a:solidFill>
                <a:prstClr val="white"/>
              </a:solidFill>
              <a:latin typeface="Calibri" panose="020F0502020204030204"/>
            </a:endParaRPr>
          </a:p>
        </p:txBody>
      </p:sp>
      <p:sp>
        <p:nvSpPr>
          <p:cNvPr id="61" name="TextBox 60"/>
          <p:cNvSpPr txBox="1"/>
          <p:nvPr/>
        </p:nvSpPr>
        <p:spPr>
          <a:xfrm>
            <a:off x="1532547" y="856938"/>
            <a:ext cx="4650164" cy="369332"/>
          </a:xfrm>
          <a:prstGeom prst="rect">
            <a:avLst/>
          </a:prstGeom>
          <a:solidFill>
            <a:srgbClr val="00206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defTabSz="685800"/>
            <a:r>
              <a:rPr lang="en-GB" dirty="0">
                <a:solidFill>
                  <a:prstClr val="white">
                    <a:lumMod val="95000"/>
                  </a:prstClr>
                </a:solidFill>
                <a:latin typeface="Century Gothic" panose="020B0502020202020204" pitchFamily="34" charset="0"/>
                <a:cs typeface="Calibri" panose="020F0502020204030204" pitchFamily="34" charset="0"/>
              </a:rPr>
              <a:t>1. Current political appetite…</a:t>
            </a:r>
            <a:endParaRPr lang="en-GB" dirty="0">
              <a:solidFill>
                <a:prstClr val="white"/>
              </a:solidFill>
              <a:latin typeface="Century Gothic" panose="020B0502020202020204" pitchFamily="34" charset="0"/>
            </a:endParaRPr>
          </a:p>
        </p:txBody>
      </p:sp>
      <p:sp>
        <p:nvSpPr>
          <p:cNvPr id="70" name="Rounded Rectangular Callout 69"/>
          <p:cNvSpPr/>
          <p:nvPr/>
        </p:nvSpPr>
        <p:spPr>
          <a:xfrm>
            <a:off x="2637905" y="1657004"/>
            <a:ext cx="7048074" cy="3748876"/>
          </a:xfrm>
          <a:prstGeom prst="wedgeRoundRectCallout">
            <a:avLst>
              <a:gd name="adj1" fmla="val 47365"/>
              <a:gd name="adj2" fmla="val 69407"/>
              <a:gd name="adj3" fmla="val 16667"/>
            </a:avLst>
          </a:prstGeom>
        </p:spPr>
        <p:style>
          <a:lnRef idx="2">
            <a:schemeClr val="accent5"/>
          </a:lnRef>
          <a:fillRef idx="1">
            <a:schemeClr val="lt1"/>
          </a:fillRef>
          <a:effectRef idx="0">
            <a:schemeClr val="accent5"/>
          </a:effectRef>
          <a:fontRef idx="minor">
            <a:schemeClr val="dk1"/>
          </a:fontRef>
        </p:style>
        <p:txBody>
          <a:bodyPr rtlCol="0" anchor="ctr"/>
          <a:lstStyle/>
          <a:p>
            <a:pPr marL="342900" defTabSz="685800">
              <a:spcBef>
                <a:spcPts val="750"/>
              </a:spcBef>
            </a:pPr>
            <a:r>
              <a:rPr lang="en-GB" sz="3200" dirty="0">
                <a:solidFill>
                  <a:prstClr val="black"/>
                </a:solidFill>
                <a:latin typeface="Century Gothic" panose="020B0502020202020204" pitchFamily="34" charset="0"/>
                <a:ea typeface="Calibri" panose="020F0502020204030204" pitchFamily="34" charset="0"/>
                <a:cs typeface="Calibri" panose="020F0502020204030204" pitchFamily="34" charset="0"/>
              </a:rPr>
              <a:t>Yet, disappointingly, despite some remarkable innovation, there is one sector where the impact of technology remains surprisingly limited: education.</a:t>
            </a:r>
            <a:endParaRPr lang="en-GB" sz="3200" dirty="0">
              <a:solidFill>
                <a:prstClr val="black"/>
              </a:solidFill>
              <a:latin typeface="Century Gothic" panose="020B0502020202020204" pitchFamily="34" charset="0"/>
              <a:ea typeface="Calibri" panose="020F0502020204030204" pitchFamily="34" charset="0"/>
            </a:endParaRPr>
          </a:p>
        </p:txBody>
      </p:sp>
    </p:spTree>
    <p:extLst>
      <p:ext uri="{BB962C8B-B14F-4D97-AF65-F5344CB8AC3E}">
        <p14:creationId xmlns:p14="http://schemas.microsoft.com/office/powerpoint/2010/main" val="1323296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54ff8a89-af75-4f4f-a137-3c115e9aebef"/>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494</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What should be the Department’s role in EdTech?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How can we work together to share insight?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Fil McIntyre</dc:creator>
  <cp:lastModifiedBy>Fil McIntyre</cp:lastModifiedBy>
  <cp:revision>1</cp:revision>
  <dcterms:created xsi:type="dcterms:W3CDTF">2018-10-15T18:56:20Z</dcterms:created>
  <dcterms:modified xsi:type="dcterms:W3CDTF">2018-10-15T18:57:25Z</dcterms:modified>
</cp:coreProperties>
</file>