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9" r:id="rId3"/>
    <p:sldId id="269" r:id="rId4"/>
    <p:sldId id="270" r:id="rId5"/>
    <p:sldId id="265" r:id="rId6"/>
    <p:sldId id="25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7" r:id="rId15"/>
    <p:sldId id="280" r:id="rId16"/>
    <p:sldId id="271" r:id="rId17"/>
    <p:sldId id="26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5252" autoAdjust="0"/>
  </p:normalViewPr>
  <p:slideViewPr>
    <p:cSldViewPr snapToGrid="0">
      <p:cViewPr varScale="1">
        <p:scale>
          <a:sx n="66" d="100"/>
          <a:sy n="66" d="100"/>
        </p:scale>
        <p:origin x="6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7393-5DAE-45E8-A03A-EB16704913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6D4632-4944-4D1F-9118-C618A0E79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0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184596" indent="-184596">
              <a:buFontTx/>
              <a:buChar char="-"/>
            </a:pPr>
            <a:r>
              <a:rPr lang="en-GB" baseline="0" dirty="0"/>
              <a:t>Who I am and Smartbox history</a:t>
            </a:r>
          </a:p>
          <a:p>
            <a:pPr marL="184596" indent="-184596">
              <a:buFontTx/>
              <a:buChar char="-"/>
            </a:pPr>
            <a:r>
              <a:rPr lang="en-GB" baseline="0" dirty="0"/>
              <a:t>New home in Malvern</a:t>
            </a:r>
          </a:p>
          <a:p>
            <a:pPr marL="184596" indent="-184596">
              <a:buFontTx/>
              <a:buChar char="-"/>
            </a:pPr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A4930D3-FFD7-4B0D-A092-67EADC05D251}" type="slidenum">
              <a:rPr lang="en-GB" sz="1300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GB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648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Software and hardware to meet every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15B6-335C-45C9-89C5-381151C483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8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Software and hardware to meet every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15B6-335C-45C9-89C5-381151C483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5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 minimum Purchase of 20 licences but can add on additional licences at any time. No need to know exact number before initial purchase.</a:t>
            </a:r>
          </a:p>
          <a:p>
            <a:r>
              <a:rPr lang="en-GB" dirty="0"/>
              <a:t>Simple pricing – one price £180</a:t>
            </a:r>
          </a:p>
          <a:p>
            <a:r>
              <a:rPr lang="en-GB" dirty="0"/>
              <a:t>Smarter Installation and Use – Token leasing system. 24 hr buffer if it goes offline.</a:t>
            </a:r>
          </a:p>
          <a:p>
            <a:r>
              <a:rPr lang="en-GB" dirty="0"/>
              <a:t>Not limited to school site. As long as online you can use it anywhere.</a:t>
            </a:r>
          </a:p>
          <a:p>
            <a:r>
              <a:rPr lang="en-GB" dirty="0"/>
              <a:t>SB support team. PCS symbols £20 per licence and Training from Smartbox £450 to get the most out of the licence.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4632-4944-4D1F-9118-C618A0E7915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9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 minimum Purchase of 20 licences but can add on additional licences at any time. No need to know exact number before initial purchase.</a:t>
            </a:r>
          </a:p>
          <a:p>
            <a:r>
              <a:rPr lang="en-GB" dirty="0"/>
              <a:t>Simple pricing – one price £180</a:t>
            </a:r>
          </a:p>
          <a:p>
            <a:r>
              <a:rPr lang="en-GB" dirty="0"/>
              <a:t>Smarter Installation and Use – Token leasing system. 24 hr buffer if it goes offline.</a:t>
            </a:r>
          </a:p>
          <a:p>
            <a:r>
              <a:rPr lang="en-GB" dirty="0"/>
              <a:t>Not limited to school site. As long as online you can use it anywhere.</a:t>
            </a:r>
          </a:p>
          <a:p>
            <a:r>
              <a:rPr lang="en-GB" dirty="0"/>
              <a:t>SB support team. PCS symbols £20 per licence and Training from Smartbox £450 to get the most out of the licence.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4632-4944-4D1F-9118-C618A0E7915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5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 minimum Purchase of 20 licences but can add on additional licences at any time. No need to know exact number before initial purchase.</a:t>
            </a:r>
          </a:p>
          <a:p>
            <a:r>
              <a:rPr lang="en-GB" dirty="0"/>
              <a:t>Simple pricing – one price £180</a:t>
            </a:r>
          </a:p>
          <a:p>
            <a:r>
              <a:rPr lang="en-GB" dirty="0"/>
              <a:t>Smarter Installation and Use – Token leasing system. 24 hr buffer if it goes offline.</a:t>
            </a:r>
          </a:p>
          <a:p>
            <a:r>
              <a:rPr lang="en-GB" dirty="0"/>
              <a:t>Not limited to school site. As long as online you can use it anywhere.</a:t>
            </a:r>
          </a:p>
          <a:p>
            <a:r>
              <a:rPr lang="en-GB" dirty="0"/>
              <a:t>SB support team. PCS symbols £20 per licence and Training from Smartbox £450 to get the most out of the licence.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4632-4944-4D1F-9118-C618A0E7915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48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Join the </a:t>
            </a:r>
            <a:r>
              <a:rPr lang="en-GB" dirty="0" err="1"/>
              <a:t>facebook</a:t>
            </a:r>
            <a:r>
              <a:rPr lang="en-GB" dirty="0"/>
              <a:t> community!</a:t>
            </a:r>
          </a:p>
          <a:p>
            <a:r>
              <a:rPr lang="en-GB" dirty="0"/>
              <a:t>Remote Editing</a:t>
            </a:r>
          </a:p>
          <a:p>
            <a:r>
              <a:rPr lang="en-GB" dirty="0"/>
              <a:t>Training Cards (also on website/ videos)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Website – 1 in 5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30D3-FFD7-4B0D-A092-67EADC05D2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9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/>
              <a:t>Over 300 activities </a:t>
            </a:r>
          </a:p>
          <a:p>
            <a:r>
              <a:rPr lang="en-GB" sz="1300" dirty="0"/>
              <a:t>Pathway of learning, for every point of the communication journey, </a:t>
            </a:r>
          </a:p>
          <a:p>
            <a:r>
              <a:rPr lang="en-GB" sz="1300" dirty="0"/>
              <a:t>Learning cause and effect to curriculum access.</a:t>
            </a:r>
          </a:p>
          <a:p>
            <a:endParaRPr lang="en-GB" sz="13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30D3-FFD7-4B0D-A092-67EADC05D2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6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we talk about Grid 3 we often refer to the ‘7 areas’. Users tend to use one, several or even all of these areas when using the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EFAC3-8C0F-4D7E-BAA0-40A2AF9AB1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2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Software and hardware to meet every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15B6-335C-45C9-89C5-381151C483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9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Software and hardware to meet every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15B6-335C-45C9-89C5-381151C483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7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Software and hardware to meet every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15B6-335C-45C9-89C5-381151C483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5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Software and hardware to meet every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15B6-335C-45C9-89C5-381151C483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7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Software and hardware to meet every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15B6-335C-45C9-89C5-381151C483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Software and hardware to meet every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15B6-335C-45C9-89C5-381151C483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3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4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2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6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4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4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37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48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9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9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53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3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53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83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48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5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6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DF53-FE59-4010-A56A-B9D61E7DCE90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9F90-C2FE-4008-8AF9-EDCAF2711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E7FB-C326-4B11-B2F7-DBC074C67B5C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D27D-936D-424B-8858-AD8CA94AA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0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WdJnn4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groups/smartboxcommunity/" TargetMode="External"/><Relationship Id="rId5" Type="http://schemas.openxmlformats.org/officeDocument/2006/relationships/hyperlink" Target="mailto:support@thinksmartbox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2334994" cy="72141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3E6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2992" y="184618"/>
            <a:ext cx="5376890" cy="141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"/>
          <p:cNvSpPr/>
          <p:nvPr/>
        </p:nvSpPr>
        <p:spPr>
          <a:xfrm>
            <a:off x="-1177800" y="0"/>
            <a:ext cx="664560" cy="6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3E6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-1177800" y="685799"/>
            <a:ext cx="664560" cy="6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97DD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-1177800" y="1371599"/>
            <a:ext cx="664560" cy="6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C3C3B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-1177800" y="2057400"/>
            <a:ext cx="664560" cy="6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-1177800" y="2736714"/>
            <a:ext cx="664560" cy="6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7E2D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0400" y="2833054"/>
            <a:ext cx="9634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ster Next FY"/>
                <a:ea typeface="+mn-ea"/>
                <a:cs typeface="+mn-cs"/>
              </a:rPr>
              <a:t>Grid 3 for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6327" y="5346785"/>
            <a:ext cx="153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Trevor Mobbs</a:t>
            </a:r>
          </a:p>
        </p:txBody>
      </p:sp>
    </p:spTree>
    <p:extLst>
      <p:ext uri="{BB962C8B-B14F-4D97-AF65-F5344CB8AC3E}">
        <p14:creationId xmlns:p14="http://schemas.microsoft.com/office/powerpoint/2010/main" val="186655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33D172-EEFF-4B3C-8F4F-5A70A61D8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549" y="505202"/>
            <a:ext cx="8851152" cy="4943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3F5588-8705-4578-9397-4BE218BE6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879" y="505202"/>
            <a:ext cx="9548571" cy="52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1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33D172-EEFF-4B3C-8F4F-5A70A61D8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549" y="505202"/>
            <a:ext cx="8851152" cy="49430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B21522-BF39-48D6-B763-78AC89666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549" y="505202"/>
            <a:ext cx="9449815" cy="51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6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33D172-EEFF-4B3C-8F4F-5A70A61D8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549" y="505202"/>
            <a:ext cx="8851152" cy="4943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3D7C4-3E6D-4FAF-BF4D-69AE99A63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549" y="505202"/>
            <a:ext cx="9452078" cy="52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2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7DD"/>
                </a:solidFill>
                <a:latin typeface="Booster Next FY Medium" panose="02000603000000020004" pitchFamily="50" charset="0"/>
              </a:rPr>
              <a:t>D</a:t>
            </a:r>
            <a:r>
              <a:rPr lang="en-GB" dirty="0" err="1">
                <a:solidFill>
                  <a:srgbClr val="0097DD"/>
                </a:solidFill>
                <a:latin typeface="Booster Next FY Medium" panose="02000603000000020004" pitchFamily="50" charset="0"/>
              </a:rPr>
              <a:t>ownload</a:t>
            </a:r>
            <a:r>
              <a:rPr lang="en-GB" dirty="0">
                <a:solidFill>
                  <a:srgbClr val="0097DD"/>
                </a:solidFill>
                <a:latin typeface="Booster Next FY Medium" panose="02000603000000020004" pitchFamily="50" charset="0"/>
              </a:rPr>
              <a:t> all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C37C2-C625-4D1E-AC55-7F395122E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C41BF83A-4F76-435B-8EC5-579B1E77B8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A2F3481-1447-4D01-AEB5-7FD4F5593EFF}"/>
              </a:ext>
            </a:extLst>
          </p:cNvPr>
          <p:cNvSpPr/>
          <p:nvPr/>
        </p:nvSpPr>
        <p:spPr>
          <a:xfrm>
            <a:off x="-1177800" y="685799"/>
            <a:ext cx="664560" cy="6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97DD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6598D-CF11-45D2-A53E-A0BE6DB03917}"/>
              </a:ext>
            </a:extLst>
          </p:cNvPr>
          <p:cNvSpPr txBox="1"/>
          <p:nvPr/>
        </p:nvSpPr>
        <p:spPr>
          <a:xfrm>
            <a:off x="838200" y="1690688"/>
            <a:ext cx="815909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linkClick r:id="rId5"/>
              </a:rPr>
              <a:t>https://goo.gl/WdJnn4</a:t>
            </a:r>
            <a:endParaRPr lang="en-GB" sz="2800" dirty="0"/>
          </a:p>
          <a:p>
            <a:endParaRPr lang="en-US" sz="2800" dirty="0">
              <a:latin typeface="Booster Next FY"/>
            </a:endParaRPr>
          </a:p>
          <a:p>
            <a:r>
              <a:rPr lang="en-US" sz="2800" dirty="0">
                <a:latin typeface="Booster Next FY"/>
              </a:rPr>
              <a:t>Open Grid Explorer, go to Menu, Users</a:t>
            </a:r>
          </a:p>
          <a:p>
            <a:endParaRPr lang="en-US" sz="2800" dirty="0">
              <a:latin typeface="Booster Next FY"/>
            </a:endParaRPr>
          </a:p>
          <a:p>
            <a:r>
              <a:rPr lang="en-US" sz="2800" dirty="0">
                <a:latin typeface="Booster Next FY"/>
              </a:rPr>
              <a:t>Choose Restore Backup and select the downloaded file</a:t>
            </a:r>
          </a:p>
          <a:p>
            <a:endParaRPr lang="en-GB" dirty="0">
              <a:latin typeface="Booster Next FY"/>
            </a:endParaRPr>
          </a:p>
        </p:txBody>
      </p:sp>
    </p:spTree>
    <p:extLst>
      <p:ext uri="{BB962C8B-B14F-4D97-AF65-F5344CB8AC3E}">
        <p14:creationId xmlns:p14="http://schemas.microsoft.com/office/powerpoint/2010/main" val="401064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97DD"/>
                </a:solidFill>
                <a:latin typeface="Booster Next FY Medium" panose="02000603000000020004" pitchFamily="50" charset="0"/>
              </a:rPr>
              <a:t>Grid for iPad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C37C2-C625-4D1E-AC55-7F395122E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C41BF83A-4F76-435B-8EC5-579B1E77B8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A2F3481-1447-4D01-AEB5-7FD4F5593EFF}"/>
              </a:ext>
            </a:extLst>
          </p:cNvPr>
          <p:cNvSpPr/>
          <p:nvPr/>
        </p:nvSpPr>
        <p:spPr>
          <a:xfrm>
            <a:off x="-1177800" y="685799"/>
            <a:ext cx="664560" cy="6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97DD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54A3B-A15D-41F4-B891-152ECC9D5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653" y="152801"/>
            <a:ext cx="5962791" cy="5791200"/>
          </a:xfrm>
          <a:prstGeom prst="rect">
            <a:avLst/>
          </a:prstGeom>
        </p:spPr>
      </p:pic>
      <p:pic>
        <p:nvPicPr>
          <p:cNvPr id="1026" name="Picture 2" descr="https://thinksmartbox.com/wp/wp-content/uploads/2018/01/Gforipad-and-Grid-3-640x329.png">
            <a:extLst>
              <a:ext uri="{FF2B5EF4-FFF2-40B4-BE49-F238E27FC236}">
                <a16:creationId xmlns:a16="http://schemas.microsoft.com/office/drawing/2014/main" id="{12996C24-A328-41D4-BBE9-62C52862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1472"/>
            <a:ext cx="3725334" cy="19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36598D-CF11-45D2-A53E-A0BE6DB03917}"/>
              </a:ext>
            </a:extLst>
          </p:cNvPr>
          <p:cNvSpPr txBox="1"/>
          <p:nvPr/>
        </p:nvSpPr>
        <p:spPr>
          <a:xfrm>
            <a:off x="304800" y="4894413"/>
            <a:ext cx="3474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ster Next FY"/>
              </a:rPr>
              <a:t>£9.99 per month</a:t>
            </a:r>
          </a:p>
          <a:p>
            <a:r>
              <a:rPr lang="en-US" dirty="0">
                <a:latin typeface="Booster Next FY"/>
              </a:rPr>
              <a:t>or</a:t>
            </a:r>
          </a:p>
          <a:p>
            <a:r>
              <a:rPr lang="en-US" dirty="0">
                <a:latin typeface="Booster Next FY"/>
              </a:rPr>
              <a:t>£349.99 (-50% for colleges via VPP)</a:t>
            </a:r>
            <a:endParaRPr lang="en-GB" dirty="0">
              <a:latin typeface="Booster Next FY"/>
            </a:endParaRPr>
          </a:p>
        </p:txBody>
      </p:sp>
    </p:spTree>
    <p:extLst>
      <p:ext uri="{BB962C8B-B14F-4D97-AF65-F5344CB8AC3E}">
        <p14:creationId xmlns:p14="http://schemas.microsoft.com/office/powerpoint/2010/main" val="233698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97DD"/>
                </a:solidFill>
                <a:latin typeface="Booster Next FY Medium" panose="02000603000000020004" pitchFamily="50" charset="0"/>
              </a:rPr>
              <a:t>Grid 3 Education Licence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ooster Next FY"/>
                <a:ea typeface="Roboto Light" panose="02000000000000000000" pitchFamily="2" charset="0"/>
                <a:cs typeface="Roboto Light" panose="02000000000000000000" pitchFamily="2" charset="0"/>
              </a:rPr>
              <a:t>Grid 3 is available as a multi-user Education Licence available as a one-off purchase for your network</a:t>
            </a:r>
          </a:p>
          <a:p>
            <a:r>
              <a:rPr lang="en-GB" dirty="0">
                <a:solidFill>
                  <a:srgbClr val="002060"/>
                </a:solidFill>
                <a:latin typeface="Booster Next FY"/>
                <a:ea typeface="Roboto Light" panose="02000000000000000000" pitchFamily="2" charset="0"/>
                <a:cs typeface="Roboto Light" panose="02000000000000000000" pitchFamily="2" charset="0"/>
              </a:rPr>
              <a:t>Flexible Purchasing </a:t>
            </a:r>
          </a:p>
          <a:p>
            <a:r>
              <a:rPr lang="en-GB" dirty="0">
                <a:solidFill>
                  <a:srgbClr val="002060"/>
                </a:solidFill>
                <a:latin typeface="Booster Next FY"/>
                <a:ea typeface="Roboto Light" panose="02000000000000000000" pitchFamily="2" charset="0"/>
                <a:cs typeface="Roboto Light" panose="02000000000000000000" pitchFamily="2" charset="0"/>
              </a:rPr>
              <a:t>Simple Pricing - </a:t>
            </a:r>
            <a:r>
              <a:rPr lang="en-GB">
                <a:solidFill>
                  <a:srgbClr val="002060"/>
                </a:solidFill>
                <a:latin typeface="Booster Next FY"/>
                <a:ea typeface="Roboto Light" panose="02000000000000000000" pitchFamily="2" charset="0"/>
                <a:cs typeface="Roboto Light" panose="02000000000000000000" pitchFamily="2" charset="0"/>
              </a:rPr>
              <a:t>£180 </a:t>
            </a:r>
            <a:r>
              <a:rPr lang="en-GB" dirty="0">
                <a:solidFill>
                  <a:srgbClr val="002060"/>
                </a:solidFill>
                <a:latin typeface="Booster Next FY"/>
                <a:ea typeface="Roboto Light" panose="02000000000000000000" pitchFamily="2" charset="0"/>
                <a:cs typeface="Roboto Light" panose="02000000000000000000" pitchFamily="2" charset="0"/>
              </a:rPr>
              <a:t>each for 20+ copies</a:t>
            </a:r>
          </a:p>
          <a:p>
            <a:r>
              <a:rPr lang="en-GB" dirty="0">
                <a:solidFill>
                  <a:srgbClr val="002060"/>
                </a:solidFill>
                <a:latin typeface="Booster Next FY"/>
                <a:ea typeface="Roboto Light" panose="02000000000000000000" pitchFamily="2" charset="0"/>
                <a:cs typeface="Roboto Light" panose="02000000000000000000" pitchFamily="2" charset="0"/>
              </a:rPr>
              <a:t>Smarter Installation and Use</a:t>
            </a:r>
          </a:p>
          <a:p>
            <a:r>
              <a:rPr lang="en-GB" dirty="0">
                <a:solidFill>
                  <a:srgbClr val="002060"/>
                </a:solidFill>
                <a:latin typeface="Booster Next FY"/>
                <a:ea typeface="Roboto Light" panose="02000000000000000000" pitchFamily="2" charset="0"/>
                <a:cs typeface="Roboto Light" panose="02000000000000000000" pitchFamily="2" charset="0"/>
              </a:rPr>
              <a:t>Freedom of Use</a:t>
            </a:r>
          </a:p>
          <a:p>
            <a:r>
              <a:rPr lang="en-GB" dirty="0">
                <a:solidFill>
                  <a:srgbClr val="002060"/>
                </a:solidFill>
                <a:latin typeface="Booster Next FY"/>
                <a:ea typeface="Roboto Light" panose="02000000000000000000" pitchFamily="2" charset="0"/>
                <a:cs typeface="Roboto Light" panose="02000000000000000000" pitchFamily="2" charset="0"/>
              </a:rPr>
              <a:t>Specialist Support &amp; Optional Extras</a:t>
            </a:r>
          </a:p>
          <a:p>
            <a:r>
              <a:rPr lang="en-GB" dirty="0">
                <a:solidFill>
                  <a:srgbClr val="002060"/>
                </a:solidFill>
                <a:latin typeface="Booster Next FY"/>
                <a:ea typeface="Roboto Light" panose="02000000000000000000" pitchFamily="2" charset="0"/>
                <a:cs typeface="Roboto Light" panose="02000000000000000000" pitchFamily="2" charset="0"/>
              </a:rPr>
              <a:t>https://thinksmartbox.com/product/grid-3-education-licence/</a:t>
            </a:r>
          </a:p>
          <a:p>
            <a:endParaRPr lang="en-GB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C37C2-C625-4D1E-AC55-7F395122E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C41BF83A-4F76-435B-8EC5-579B1E77B8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45483D1-0D0B-4639-B87D-3A53DD1D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31" y="2348759"/>
            <a:ext cx="3998869" cy="28258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A2F3481-1447-4D01-AEB5-7FD4F5593EFF}"/>
              </a:ext>
            </a:extLst>
          </p:cNvPr>
          <p:cNvSpPr/>
          <p:nvPr/>
        </p:nvSpPr>
        <p:spPr>
          <a:xfrm>
            <a:off x="-1177800" y="685799"/>
            <a:ext cx="664560" cy="6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97DD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36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4"/>
          <p:cNvSpPr/>
          <p:nvPr/>
        </p:nvSpPr>
        <p:spPr>
          <a:xfrm>
            <a:off x="535307" y="1202386"/>
            <a:ext cx="11259128" cy="42233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Assistive Technology Specialists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Team of support staff to take your calls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Online guides and help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Website dashboard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ooster Next FY" panose="02000503000000020004" pitchFamily="50" charset="0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01684 578868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  <a:hlinkClick r:id="rId5"/>
              </a:rPr>
              <a:t>support@thinksmartbox.com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ooster Next FY" panose="02000503000000020004" pitchFamily="50" charset="0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Facebook community  </a:t>
            </a:r>
            <a:r>
              <a:rPr lang="en-US" sz="2400" dirty="0">
                <a:solidFill>
                  <a:srgbClr val="0097DD"/>
                </a:solidFill>
                <a:latin typeface="Booster Next FY" panose="02000503000000020004" pitchFamily="50" charset="0"/>
                <a:hlinkClick r:id="rId6"/>
              </a:rPr>
              <a:t>https://www.facebook.com/groups/smartboxcommunity/</a:t>
            </a:r>
            <a:r>
              <a:rPr lang="en-US" sz="2400" dirty="0">
                <a:solidFill>
                  <a:srgbClr val="0097DD"/>
                </a:solidFill>
                <a:latin typeface="Booster Next FY" panose="02000503000000020004" pitchFamily="50" charset="0"/>
              </a:rPr>
              <a:t> </a:t>
            </a:r>
            <a:endParaRPr lang="en-US" sz="2800" dirty="0">
              <a:solidFill>
                <a:srgbClr val="0097DD"/>
              </a:solidFill>
              <a:latin typeface="Booster Next FY" panose="02000503000000020004" pitchFamily="50" charset="0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libri Light" pitchFamily="34"/>
              <a:ea typeface="Microsoft YaHei" pitchFamily="2"/>
              <a:cs typeface="Mangal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/>
                <a:ea typeface="Microsoft YaHei" pitchFamily="2"/>
                <a:cs typeface="Mangal" pitchFamily="2"/>
              </a:rPr>
              <a:t>Twitter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/>
                <a:ea typeface="Microsoft YaHei" pitchFamily="2"/>
                <a:cs typeface="Mangal" pitchFamily="2"/>
              </a:rPr>
              <a:t> </a:t>
            </a:r>
            <a:r>
              <a:rPr lang="en-US" sz="2400" dirty="0">
                <a:solidFill>
                  <a:srgbClr val="0097DD"/>
                </a:solidFill>
                <a:latin typeface="Booster Next FY" panose="02000503000000020004" pitchFamily="50" charset="0"/>
              </a:rPr>
              <a:t>@</a:t>
            </a:r>
            <a:r>
              <a:rPr lang="en-US" sz="2400" dirty="0" err="1">
                <a:solidFill>
                  <a:srgbClr val="0097DD"/>
                </a:solidFill>
                <a:latin typeface="Booster Next FY" panose="02000503000000020004" pitchFamily="50" charset="0"/>
              </a:rPr>
              <a:t>ThinkSmartbox</a:t>
            </a:r>
            <a:r>
              <a:rPr lang="en-US" sz="2400" dirty="0">
                <a:solidFill>
                  <a:srgbClr val="0097DD"/>
                </a:solidFill>
                <a:latin typeface="Booster Next FY" panose="02000503000000020004" pitchFamily="50" charset="0"/>
              </a:rPr>
              <a:t> </a:t>
            </a:r>
          </a:p>
        </p:txBody>
      </p:sp>
      <p:sp>
        <p:nvSpPr>
          <p:cNvPr id="9" name="TextBox 4"/>
          <p:cNvSpPr/>
          <p:nvPr/>
        </p:nvSpPr>
        <p:spPr>
          <a:xfrm>
            <a:off x="535307" y="533922"/>
            <a:ext cx="11259128" cy="6544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>
              <a:defRPr sz="1800"/>
            </a:pPr>
            <a:r>
              <a:rPr lang="en-GB" sz="3600" dirty="0">
                <a:solidFill>
                  <a:srgbClr val="0097DD"/>
                </a:solidFill>
                <a:latin typeface="Booster Next FY" panose="02000503000000020004" pitchFamily="50" charset="0"/>
              </a:rPr>
              <a:t>Support</a:t>
            </a:r>
            <a:endParaRPr lang="en-US" sz="3600" b="0" i="0" u="none" strike="noStrike" kern="1200" spc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libri Light" pitchFamily="34"/>
              <a:ea typeface="Microsoft YaHei" pitchFamily="2"/>
              <a:cs typeface="Mangal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15" y="533923"/>
            <a:ext cx="5662620" cy="31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8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4"/>
          <p:cNvSpPr/>
          <p:nvPr/>
        </p:nvSpPr>
        <p:spPr>
          <a:xfrm>
            <a:off x="466436" y="1504773"/>
            <a:ext cx="11259128" cy="9526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R="0" lvl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en-US" sz="2800" b="0" i="1" u="none" strike="noStrike" kern="1200" spc="0" dirty="0">
                <a:ln>
                  <a:noFill/>
                </a:ln>
                <a:solidFill>
                  <a:srgbClr val="002060"/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Grid 3 software empowers people with disabilities to communicate, access education and to be independent.</a:t>
            </a:r>
          </a:p>
        </p:txBody>
      </p:sp>
      <p:sp>
        <p:nvSpPr>
          <p:cNvPr id="9" name="TextBox 4"/>
          <p:cNvSpPr/>
          <p:nvPr/>
        </p:nvSpPr>
        <p:spPr>
          <a:xfrm>
            <a:off x="535307" y="533922"/>
            <a:ext cx="11259128" cy="6689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>
              <a:defRPr sz="1800"/>
            </a:pPr>
            <a:r>
              <a:rPr lang="en-GB" sz="3600" dirty="0">
                <a:solidFill>
                  <a:srgbClr val="0097DD"/>
                </a:solidFill>
                <a:latin typeface="Booster Next FY" panose="02000503000000020004" pitchFamily="50" charset="0"/>
              </a:rPr>
              <a:t>Grid 3 Software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/>
              <a:ea typeface="Microsoft YaHei" pitchFamily="2"/>
              <a:cs typeface="Mangal" pitchFamily="2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31" y="3034641"/>
            <a:ext cx="3841428" cy="2535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139" y="3019422"/>
            <a:ext cx="4426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Easy 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Beautifully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Endless possibilities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Powerful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91138C-9CC2-4CDF-B7BB-DDABDEA4F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18" y="-50007"/>
            <a:ext cx="3127081" cy="17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108A81-0AAE-4FE3-A172-7A406ED31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2" y="864066"/>
            <a:ext cx="3972812" cy="3972812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DBC1D96-AC36-4E6C-A032-4A30AD820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58" y="884076"/>
            <a:ext cx="3972812" cy="3972812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7A2D3BF-6DA7-4A50-880D-C2329B24C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20" y="841915"/>
            <a:ext cx="3972812" cy="3972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E24402-8066-4319-AAB5-A3E69AA97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578" y="867514"/>
            <a:ext cx="3972812" cy="39728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179C22-7B10-4F0E-9023-8819A18ED48C}"/>
              </a:ext>
            </a:extLst>
          </p:cNvPr>
          <p:cNvSpPr txBox="1"/>
          <p:nvPr/>
        </p:nvSpPr>
        <p:spPr>
          <a:xfrm>
            <a:off x="228807" y="358398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oster Next FY" panose="02000503000000020004" pitchFamily="50" charset="0"/>
              </a:rPr>
              <a:t>Text communication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A5A3BC-EB67-4F71-87F8-87C953BC90E6}"/>
              </a:ext>
            </a:extLst>
          </p:cNvPr>
          <p:cNvSpPr txBox="1"/>
          <p:nvPr/>
        </p:nvSpPr>
        <p:spPr>
          <a:xfrm>
            <a:off x="1863288" y="358398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oster Next FY" panose="02000503000000020004" pitchFamily="50" charset="0"/>
              </a:rPr>
              <a:t>Symbol communication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717504-41EF-4FEF-A176-03115CF7E7BB}"/>
              </a:ext>
            </a:extLst>
          </p:cNvPr>
          <p:cNvSpPr txBox="1"/>
          <p:nvPr/>
        </p:nvSpPr>
        <p:spPr>
          <a:xfrm>
            <a:off x="3497769" y="358398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oster Next FY" panose="02000503000000020004" pitchFamily="50" charset="0"/>
              </a:rPr>
              <a:t>Computer </a:t>
            </a:r>
          </a:p>
          <a:p>
            <a:pPr algn="ctr"/>
            <a:r>
              <a:rPr lang="en-GB" sz="1600" dirty="0">
                <a:latin typeface="Booster Next FY" panose="02000503000000020004" pitchFamily="50" charset="0"/>
              </a:rPr>
              <a:t>control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D696BE-B20B-4B33-B9D2-19EA2DAB6197}"/>
              </a:ext>
            </a:extLst>
          </p:cNvPr>
          <p:cNvSpPr txBox="1"/>
          <p:nvPr/>
        </p:nvSpPr>
        <p:spPr>
          <a:xfrm>
            <a:off x="5143689" y="358398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oster Next FY" panose="02000503000000020004" pitchFamily="50" charset="0"/>
              </a:rPr>
              <a:t>Environment</a:t>
            </a:r>
          </a:p>
          <a:p>
            <a:pPr algn="ctr"/>
            <a:r>
              <a:rPr lang="en-GB" sz="1600" dirty="0">
                <a:latin typeface="Booster Next FY" panose="02000503000000020004" pitchFamily="50" charset="0"/>
              </a:rPr>
              <a:t>control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A8D2C3-E2A9-442B-AAE6-2A956811AB04}"/>
              </a:ext>
            </a:extLst>
          </p:cNvPr>
          <p:cNvSpPr txBox="1"/>
          <p:nvPr/>
        </p:nvSpPr>
        <p:spPr>
          <a:xfrm>
            <a:off x="6782005" y="358398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oster Next FY" panose="02000503000000020004" pitchFamily="50" charset="0"/>
              </a:rPr>
              <a:t>Accessible </a:t>
            </a:r>
          </a:p>
          <a:p>
            <a:pPr algn="ctr"/>
            <a:r>
              <a:rPr lang="en-GB" sz="1600" dirty="0">
                <a:latin typeface="Booster Next FY" panose="02000503000000020004" pitchFamily="50" charset="0"/>
              </a:rPr>
              <a:t>apps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06880-8F63-422E-B3AC-751AD2C9E4FF}"/>
              </a:ext>
            </a:extLst>
          </p:cNvPr>
          <p:cNvSpPr txBox="1"/>
          <p:nvPr/>
        </p:nvSpPr>
        <p:spPr>
          <a:xfrm>
            <a:off x="8424123" y="358398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oster Next FY" panose="02000503000000020004" pitchFamily="50" charset="0"/>
              </a:rPr>
              <a:t>Interactive </a:t>
            </a:r>
          </a:p>
          <a:p>
            <a:pPr algn="ctr"/>
            <a:r>
              <a:rPr lang="en-GB" sz="1600" dirty="0">
                <a:latin typeface="Booster Next FY" panose="02000503000000020004" pitchFamily="50" charset="0"/>
              </a:rPr>
              <a:t>learning</a:t>
            </a:r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6F8792-34BF-49FC-B527-EE297F856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97" y="884076"/>
            <a:ext cx="3972812" cy="3972812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8DC4A01-EEE7-4A3B-9058-537FD0298C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2" y="864066"/>
            <a:ext cx="3972812" cy="3972812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ED5D2181-A5B2-4580-B19E-07713CCB1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08" y="916787"/>
            <a:ext cx="3897940" cy="38979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BE62C9-7633-4890-B826-0D792A03E6A7}"/>
              </a:ext>
            </a:extLst>
          </p:cNvPr>
          <p:cNvSpPr txBox="1"/>
          <p:nvPr/>
        </p:nvSpPr>
        <p:spPr>
          <a:xfrm>
            <a:off x="10155879" y="358398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oster Next FY" panose="02000503000000020004" pitchFamily="50" charset="0"/>
              </a:rPr>
              <a:t>Education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4B750D-CEED-4BAA-907E-5B12699854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8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thinksmartbox.com/wp/wp-content/uploads/2016/10/Artboard-4-503x4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796" y="1448322"/>
            <a:ext cx="47910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/>
          <p:nvPr/>
        </p:nvSpPr>
        <p:spPr>
          <a:xfrm>
            <a:off x="535307" y="1448322"/>
            <a:ext cx="11259128" cy="38476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Access suited to the individual </a:t>
            </a:r>
            <a:endParaRPr lang="en-US" sz="2400" b="0" i="0" u="none" strike="noStrike" kern="1200" spc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Booster Next FY" panose="02000503000000020004" pitchFamily="50" charset="0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Booster Next FY" panose="02000503000000020004" pitchFamily="50" charset="0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Switch Access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Eye Gaze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Head Pointers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Gyroscopic Head Mouse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Joystick Access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Voice Activation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ster Next FY" panose="02000503000000020004" pitchFamily="50" charset="0"/>
                <a:ea typeface="Microsoft YaHei" pitchFamily="2"/>
                <a:cs typeface="Mangal" pitchFamily="2"/>
              </a:rPr>
              <a:t>Keyguards &amp; touch options</a:t>
            </a:r>
          </a:p>
          <a:p>
            <a:pPr>
              <a:defRPr sz="1800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ooster Next FY" panose="02000503000000020004" pitchFamily="50" charset="0"/>
              <a:ea typeface="Microsoft YaHei" pitchFamily="2"/>
              <a:cs typeface="Mangal" pitchFamily="2"/>
            </a:endParaRPr>
          </a:p>
        </p:txBody>
      </p:sp>
      <p:sp>
        <p:nvSpPr>
          <p:cNvPr id="9" name="TextBox 4"/>
          <p:cNvSpPr/>
          <p:nvPr/>
        </p:nvSpPr>
        <p:spPr>
          <a:xfrm>
            <a:off x="535307" y="533922"/>
            <a:ext cx="11259128" cy="6689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>
              <a:defRPr sz="1800"/>
            </a:pPr>
            <a:r>
              <a:rPr lang="en-GB" sz="3600" dirty="0">
                <a:solidFill>
                  <a:srgbClr val="0097DD"/>
                </a:solidFill>
                <a:latin typeface="Booster Next FY" panose="02000503000000020004" pitchFamily="50" charset="0"/>
              </a:rPr>
              <a:t>Alternative access for everyone</a:t>
            </a:r>
            <a:endParaRPr lang="en-US" sz="3600" b="0" i="0" u="none" strike="noStrike" kern="1200" spc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libri Light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4424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/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Freeform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/>
          <a:stretch/>
        </p:blipFill>
        <p:spPr>
          <a:xfrm>
            <a:off x="6161555" y="3623843"/>
            <a:ext cx="2457712" cy="138246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/>
          <a:stretch/>
        </p:blipFill>
        <p:spPr>
          <a:xfrm>
            <a:off x="8274802" y="530386"/>
            <a:ext cx="3917199" cy="2203424"/>
          </a:xfrm>
          <a:custGeom>
            <a:avLst/>
            <a:gdLst>
              <a:gd name="connsiteX0" fmla="*/ 384416 w 3917199"/>
              <a:gd name="connsiteY0" fmla="*/ 0 h 3264194"/>
              <a:gd name="connsiteX1" fmla="*/ 3748857 w 3917199"/>
              <a:gd name="connsiteY1" fmla="*/ 0 h 3264194"/>
              <a:gd name="connsiteX2" fmla="*/ 3780325 w 3917199"/>
              <a:gd name="connsiteY2" fmla="*/ 42081 h 3264194"/>
              <a:gd name="connsiteX3" fmla="*/ 3883842 w 3917199"/>
              <a:gd name="connsiteY3" fmla="*/ 212475 h 3264194"/>
              <a:gd name="connsiteX4" fmla="*/ 3917199 w 3917199"/>
              <a:gd name="connsiteY4" fmla="*/ 281720 h 3264194"/>
              <a:gd name="connsiteX5" fmla="*/ 3917199 w 3917199"/>
              <a:gd name="connsiteY5" fmla="*/ 2113395 h 3264194"/>
              <a:gd name="connsiteX6" fmla="*/ 3883842 w 3917199"/>
              <a:gd name="connsiteY6" fmla="*/ 2182639 h 3264194"/>
              <a:gd name="connsiteX7" fmla="*/ 2066637 w 3917199"/>
              <a:gd name="connsiteY7" fmla="*/ 3264194 h 3264194"/>
              <a:gd name="connsiteX8" fmla="*/ 0 w 3917199"/>
              <a:gd name="connsiteY8" fmla="*/ 1197557 h 3264194"/>
              <a:gd name="connsiteX9" fmla="*/ 352949 w 3917199"/>
              <a:gd name="connsiteY9" fmla="*/ 42081 h 326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7199" h="3264194">
                <a:moveTo>
                  <a:pt x="384416" y="0"/>
                </a:moveTo>
                <a:lnTo>
                  <a:pt x="3748857" y="0"/>
                </a:lnTo>
                <a:lnTo>
                  <a:pt x="3780325" y="42081"/>
                </a:lnTo>
                <a:cubicBezTo>
                  <a:pt x="3817464" y="97054"/>
                  <a:pt x="3852027" y="153910"/>
                  <a:pt x="3883842" y="212475"/>
                </a:cubicBezTo>
                <a:lnTo>
                  <a:pt x="3917199" y="281720"/>
                </a:lnTo>
                <a:lnTo>
                  <a:pt x="3917199" y="2113395"/>
                </a:lnTo>
                <a:lnTo>
                  <a:pt x="3883842" y="2182639"/>
                </a:lnTo>
                <a:cubicBezTo>
                  <a:pt x="3533879" y="2826862"/>
                  <a:pt x="2851330" y="3264194"/>
                  <a:pt x="2066637" y="3264194"/>
                </a:cubicBezTo>
                <a:cubicBezTo>
                  <a:pt x="925265" y="3264194"/>
                  <a:pt x="0" y="2338930"/>
                  <a:pt x="0" y="1197557"/>
                </a:cubicBezTo>
                <a:cubicBezTo>
                  <a:pt x="0" y="769543"/>
                  <a:pt x="130115" y="371918"/>
                  <a:pt x="352949" y="42081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5" name="Oval 4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339" y="911425"/>
            <a:ext cx="1562210" cy="106161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36" y="196620"/>
            <a:ext cx="5640895" cy="145405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97DD"/>
                </a:solidFill>
                <a:latin typeface="Booster Next FY Medium" panose="02000603000000020004" pitchFamily="50" charset="0"/>
              </a:rPr>
              <a:t>Grid 3 for Education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7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alphaModFix/>
            <a:extLst/>
          </a:blip>
          <a:srcRect/>
          <a:stretch/>
        </p:blipFill>
        <p:spPr>
          <a:xfrm>
            <a:off x="9197873" y="4302516"/>
            <a:ext cx="2919872" cy="1642427"/>
          </a:xfrm>
          <a:custGeom>
            <a:avLst/>
            <a:gdLst>
              <a:gd name="connsiteX0" fmla="*/ 1463107 w 2919872"/>
              <a:gd name="connsiteY0" fmla="*/ 0 h 2391218"/>
              <a:gd name="connsiteX1" fmla="*/ 2918660 w 2919872"/>
              <a:gd name="connsiteY1" fmla="*/ 1313513 h 2391218"/>
              <a:gd name="connsiteX2" fmla="*/ 2919872 w 2919872"/>
              <a:gd name="connsiteY2" fmla="*/ 1337511 h 2391218"/>
              <a:gd name="connsiteX3" fmla="*/ 2919872 w 2919872"/>
              <a:gd name="connsiteY3" fmla="*/ 1588704 h 2391218"/>
              <a:gd name="connsiteX4" fmla="*/ 2918660 w 2919872"/>
              <a:gd name="connsiteY4" fmla="*/ 1612702 h 2391218"/>
              <a:gd name="connsiteX5" fmla="*/ 2676338 w 2919872"/>
              <a:gd name="connsiteY5" fmla="*/ 2281144 h 2391218"/>
              <a:gd name="connsiteX6" fmla="*/ 2594027 w 2919872"/>
              <a:gd name="connsiteY6" fmla="*/ 2391218 h 2391218"/>
              <a:gd name="connsiteX7" fmla="*/ 332187 w 2919872"/>
              <a:gd name="connsiteY7" fmla="*/ 2391218 h 2391218"/>
              <a:gd name="connsiteX8" fmla="*/ 249875 w 2919872"/>
              <a:gd name="connsiteY8" fmla="*/ 2281144 h 2391218"/>
              <a:gd name="connsiteX9" fmla="*/ 0 w 2919872"/>
              <a:gd name="connsiteY9" fmla="*/ 1463107 h 2391218"/>
              <a:gd name="connsiteX10" fmla="*/ 1463107 w 2919872"/>
              <a:gd name="connsiteY10" fmla="*/ 0 h 23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9872" h="2391218">
                <a:moveTo>
                  <a:pt x="1463107" y="0"/>
                </a:moveTo>
                <a:cubicBezTo>
                  <a:pt x="2220656" y="0"/>
                  <a:pt x="2843734" y="575732"/>
                  <a:pt x="2918660" y="1313513"/>
                </a:cubicBezTo>
                <a:lnTo>
                  <a:pt x="2919872" y="1337511"/>
                </a:lnTo>
                <a:lnTo>
                  <a:pt x="2919872" y="1588704"/>
                </a:lnTo>
                <a:lnTo>
                  <a:pt x="2918660" y="1612702"/>
                </a:lnTo>
                <a:cubicBezTo>
                  <a:pt x="2893685" y="1858628"/>
                  <a:pt x="2807804" y="2086550"/>
                  <a:pt x="2676338" y="2281144"/>
                </a:cubicBezTo>
                <a:lnTo>
                  <a:pt x="2594027" y="2391218"/>
                </a:lnTo>
                <a:lnTo>
                  <a:pt x="332187" y="2391218"/>
                </a:lnTo>
                <a:lnTo>
                  <a:pt x="249875" y="2281144"/>
                </a:lnTo>
                <a:cubicBezTo>
                  <a:pt x="92117" y="2047631"/>
                  <a:pt x="0" y="1766127"/>
                  <a:pt x="0" y="1463107"/>
                </a:cubicBezTo>
                <a:cubicBezTo>
                  <a:pt x="0" y="655055"/>
                  <a:pt x="655055" y="0"/>
                  <a:pt x="1463107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8E43BC01-F406-430E-BBC9-148935C994BB}"/>
              </a:ext>
            </a:extLst>
          </p:cNvPr>
          <p:cNvSpPr/>
          <p:nvPr/>
        </p:nvSpPr>
        <p:spPr>
          <a:xfrm>
            <a:off x="-1177800" y="685799"/>
            <a:ext cx="664560" cy="6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97DD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BDA3DE-3ED1-4458-B6E7-F33DBC5F1660}"/>
              </a:ext>
            </a:extLst>
          </p:cNvPr>
          <p:cNvSpPr txBox="1"/>
          <p:nvPr/>
        </p:nvSpPr>
        <p:spPr>
          <a:xfrm>
            <a:off x="703274" y="1270951"/>
            <a:ext cx="5630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What is Grid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Resources and ideas: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S</a:t>
            </a:r>
            <a:r>
              <a:rPr lang="en-GB" sz="2400" i="1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tart of the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GB" sz="2400" i="1" dirty="0" err="1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rganisation</a:t>
            </a:r>
            <a:endParaRPr lang="en-GB" sz="2400" i="1" dirty="0">
              <a:solidFill>
                <a:srgbClr val="002060"/>
              </a:solidFill>
              <a:latin typeface="Booster Next FY" panose="02000503000000020004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Communication for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Supporting literacy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Independence &amp; Choice making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Leisure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Grid for iPad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Education </a:t>
            </a:r>
            <a:r>
              <a:rPr lang="en-US" sz="2400" dirty="0" err="1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Licence</a:t>
            </a:r>
            <a:endParaRPr lang="en-US" sz="2400" dirty="0">
              <a:solidFill>
                <a:srgbClr val="002060"/>
              </a:solidFill>
              <a:latin typeface="Booster Next FY" panose="02000503000000020004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ooster Next FY" panose="02000503000000020004"/>
                <a:ea typeface="Roboto Light" panose="02000000000000000000" pitchFamily="2" charset="0"/>
                <a:cs typeface="Roboto Light" panose="02000000000000000000" pitchFamily="2" charset="0"/>
              </a:rPr>
              <a:t>More information and support</a:t>
            </a:r>
          </a:p>
        </p:txBody>
      </p:sp>
    </p:spTree>
    <p:extLst>
      <p:ext uri="{BB962C8B-B14F-4D97-AF65-F5344CB8AC3E}">
        <p14:creationId xmlns:p14="http://schemas.microsoft.com/office/powerpoint/2010/main" val="264107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2AE4AE-86D3-407B-B4D0-72B52FBF2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297" y="485030"/>
            <a:ext cx="9479405" cy="51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6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9F08B4-D016-4CCB-9428-73A59F659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296" y="485031"/>
            <a:ext cx="9515651" cy="52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7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D224A-F24C-4DDA-BE58-F924DE3EB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052" y="485030"/>
            <a:ext cx="9525001" cy="52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6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b="47518"/>
          <a:stretch/>
        </p:blipFill>
        <p:spPr>
          <a:xfrm>
            <a:off x="0" y="5944001"/>
            <a:ext cx="12192000" cy="913999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431" y="6115341"/>
            <a:ext cx="2337338" cy="6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33D172-EEFF-4B3C-8F4F-5A70A61D8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382" y="485031"/>
            <a:ext cx="9548903" cy="53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3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ooster Next FY"/>
        <a:ea typeface=""/>
        <a:cs typeface=""/>
      </a:majorFont>
      <a:minorFont>
        <a:latin typeface="Booster Next F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665</Words>
  <Application>Microsoft Office PowerPoint</Application>
  <PresentationFormat>Widescreen</PresentationFormat>
  <Paragraphs>122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Arial</vt:lpstr>
      <vt:lpstr>Booster Next FY</vt:lpstr>
      <vt:lpstr>Booster Next FY Medium</vt:lpstr>
      <vt:lpstr>Calibri</vt:lpstr>
      <vt:lpstr>Calibri Light</vt:lpstr>
      <vt:lpstr>Mangal</vt:lpstr>
      <vt:lpstr>Roboto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Grid 3 for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 all resources</vt:lpstr>
      <vt:lpstr>Grid for iPad</vt:lpstr>
      <vt:lpstr>Grid 3 Education Licence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3 Education Licence</dc:title>
  <dc:creator>Kerry Vacara</dc:creator>
  <cp:lastModifiedBy>Trevor Mobbs</cp:lastModifiedBy>
  <cp:revision>43</cp:revision>
  <cp:lastPrinted>2018-10-15T10:49:18Z</cp:lastPrinted>
  <dcterms:created xsi:type="dcterms:W3CDTF">2017-06-01T15:05:20Z</dcterms:created>
  <dcterms:modified xsi:type="dcterms:W3CDTF">2018-10-16T12:40:40Z</dcterms:modified>
</cp:coreProperties>
</file>