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5" r:id="rId2"/>
    <p:sldId id="299" r:id="rId3"/>
    <p:sldId id="300" r:id="rId4"/>
    <p:sldId id="301" r:id="rId5"/>
    <p:sldId id="302" r:id="rId6"/>
    <p:sldId id="263" r:id="rId7"/>
    <p:sldId id="264" r:id="rId8"/>
    <p:sldId id="259" r:id="rId9"/>
    <p:sldId id="297" r:id="rId10"/>
    <p:sldId id="298" r:id="rId11"/>
    <p:sldId id="334" r:id="rId12"/>
    <p:sldId id="330" r:id="rId13"/>
    <p:sldId id="331" r:id="rId14"/>
    <p:sldId id="332" r:id="rId15"/>
    <p:sldId id="333" r:id="rId16"/>
    <p:sldId id="327" r:id="rId17"/>
    <p:sldId id="322" r:id="rId18"/>
    <p:sldId id="323" r:id="rId19"/>
    <p:sldId id="311" r:id="rId20"/>
    <p:sldId id="312" r:id="rId21"/>
    <p:sldId id="292" r:id="rId22"/>
    <p:sldId id="295" r:id="rId23"/>
    <p:sldId id="296" r:id="rId24"/>
    <p:sldId id="313" r:id="rId25"/>
    <p:sldId id="317" r:id="rId26"/>
    <p:sldId id="293" r:id="rId27"/>
    <p:sldId id="319" r:id="rId28"/>
    <p:sldId id="321" r:id="rId29"/>
    <p:sldId id="320" r:id="rId30"/>
    <p:sldId id="335" r:id="rId31"/>
    <p:sldId id="336" r:id="rId32"/>
    <p:sldId id="291"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99663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4FBBAE-5C95-48AA-B6F7-4DD895F2C19E}" v="11" dt="2018-10-25T12:46:05.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95" autoAdjust="0"/>
    <p:restoredTop sz="79735" autoAdjust="0"/>
  </p:normalViewPr>
  <p:slideViewPr>
    <p:cSldViewPr snapToGrid="0">
      <p:cViewPr varScale="1">
        <p:scale>
          <a:sx n="81" d="100"/>
          <a:sy n="81" d="100"/>
        </p:scale>
        <p:origin x="411"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86BFB-D9AE-4CF3-81A6-0A42D3659BE8}" type="datetimeFigureOut">
              <a:rPr lang="en-GB" smtClean="0"/>
              <a:t>25/10/2018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670EE-23A9-43A0-BEB7-73D45419A245}" type="slidenum">
              <a:rPr lang="en-GB" smtClean="0"/>
              <a:t>‹#›</a:t>
            </a:fld>
            <a:endParaRPr lang="en-GB"/>
          </a:p>
        </p:txBody>
      </p:sp>
    </p:spTree>
    <p:extLst>
      <p:ext uri="{BB962C8B-B14F-4D97-AF65-F5344CB8AC3E}">
        <p14:creationId xmlns:p14="http://schemas.microsoft.com/office/powerpoint/2010/main" val="393943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librivox.org/"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tiny.cc/googleacc"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Inside the Onion, </a:t>
            </a:r>
            <a:br>
              <a:rPr lang="en-GB" b="1" dirty="0"/>
            </a:br>
            <a:r>
              <a:rPr lang="en-GB" sz="1200" b="1" dirty="0"/>
              <a:t>Peeling back the layers of accessible practice.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2C384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2C3841"/>
                </a:solidFill>
              </a:rPr>
              <a:t>Alistair McNaught, Subject specialist for accessibility, Jisc</a:t>
            </a:r>
            <a:endParaRPr lang="en-US" sz="1200" b="1" dirty="0">
              <a:solidFill>
                <a:srgbClr val="2C3841"/>
              </a:solidFill>
            </a:endParaRPr>
          </a:p>
        </p:txBody>
      </p:sp>
      <p:sp>
        <p:nvSpPr>
          <p:cNvPr id="4" name="Slide Number Placeholder 3"/>
          <p:cNvSpPr>
            <a:spLocks noGrp="1"/>
          </p:cNvSpPr>
          <p:nvPr>
            <p:ph type="sldNum" sz="quarter" idx="10"/>
          </p:nvPr>
        </p:nvSpPr>
        <p:spPr/>
        <p:txBody>
          <a:bodyPr/>
          <a:lstStyle/>
          <a:p>
            <a:fld id="{4EFDA764-0642-4F60-9158-A96B57746612}" type="slidenum">
              <a:rPr lang="en-GB" smtClean="0"/>
              <a:pPr/>
              <a:t>1</a:t>
            </a:fld>
            <a:endParaRPr lang="en-GB"/>
          </a:p>
        </p:txBody>
      </p:sp>
    </p:spTree>
    <p:extLst>
      <p:ext uri="{BB962C8B-B14F-4D97-AF65-F5344CB8AC3E}">
        <p14:creationId xmlns:p14="http://schemas.microsoft.com/office/powerpoint/2010/main" val="3424441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Assistive technology is everywhere -2</a:t>
            </a:r>
          </a:p>
          <a:p>
            <a:r>
              <a:rPr lang="en-GB" dirty="0"/>
              <a:t>This slide shows the links to places to search for and install accessibility plugins for the Chrome, Firefox, Opera, Safari and Edge browsers. Screenshots also show the accessibility settings for Android phones and iPhones. If students know about (and use) the range of options available to them they can reduce the barriers to engaging in teaching and learning.</a:t>
            </a:r>
          </a:p>
        </p:txBody>
      </p:sp>
      <p:sp>
        <p:nvSpPr>
          <p:cNvPr id="4" name="Slide Number Placeholder 3"/>
          <p:cNvSpPr>
            <a:spLocks noGrp="1"/>
          </p:cNvSpPr>
          <p:nvPr>
            <p:ph type="sldNum" sz="quarter" idx="10"/>
          </p:nvPr>
        </p:nvSpPr>
        <p:spPr/>
        <p:txBody>
          <a:bodyPr/>
          <a:lstStyle/>
          <a:p>
            <a:fld id="{220670EE-23A9-43A0-BEB7-73D45419A245}" type="slidenum">
              <a:rPr lang="en-GB" smtClean="0"/>
              <a:t>10</a:t>
            </a:fld>
            <a:endParaRPr lang="en-GB"/>
          </a:p>
        </p:txBody>
      </p:sp>
    </p:spTree>
    <p:extLst>
      <p:ext uri="{BB962C8B-B14F-4D97-AF65-F5344CB8AC3E}">
        <p14:creationId xmlns:p14="http://schemas.microsoft.com/office/powerpoint/2010/main" val="2893706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So why doesn’t everyone speak </a:t>
            </a:r>
            <a:r>
              <a:rPr lang="en-GB" dirty="0" err="1"/>
              <a:t>dolphinese</a:t>
            </a:r>
            <a:r>
              <a:rPr lang="en-GB"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2C384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2C3841"/>
                </a:solidFill>
              </a:rPr>
              <a:t>Given the availability and ubiquity of assistive technology, why doesn’t everyone ‘speak </a:t>
            </a:r>
            <a:r>
              <a:rPr lang="en-GB" sz="1200" b="0" dirty="0" err="1">
                <a:solidFill>
                  <a:srgbClr val="2C3841"/>
                </a:solidFill>
              </a:rPr>
              <a:t>dolphinese</a:t>
            </a:r>
            <a:r>
              <a:rPr lang="en-GB" sz="1200" b="0" dirty="0">
                <a:solidFill>
                  <a:srgbClr val="2C3841"/>
                </a:solidFill>
              </a:rPr>
              <a:t>’ and provide students with the tools to articulate their skills and abilities?</a:t>
            </a:r>
            <a:endParaRPr lang="en-US" sz="1200" b="0" dirty="0">
              <a:solidFill>
                <a:srgbClr val="2C3841"/>
              </a:solidFill>
            </a:endParaRPr>
          </a:p>
        </p:txBody>
      </p:sp>
      <p:sp>
        <p:nvSpPr>
          <p:cNvPr id="4" name="Slide Number Placeholder 3"/>
          <p:cNvSpPr>
            <a:spLocks noGrp="1"/>
          </p:cNvSpPr>
          <p:nvPr>
            <p:ph type="sldNum" sz="quarter" idx="10"/>
          </p:nvPr>
        </p:nvSpPr>
        <p:spPr/>
        <p:txBody>
          <a:bodyPr/>
          <a:lstStyle/>
          <a:p>
            <a:fld id="{4EFDA764-0642-4F60-9158-A96B57746612}" type="slidenum">
              <a:rPr lang="en-GB" smtClean="0"/>
              <a:pPr/>
              <a:t>11</a:t>
            </a:fld>
            <a:endParaRPr lang="en-GB"/>
          </a:p>
        </p:txBody>
      </p:sp>
    </p:spTree>
    <p:extLst>
      <p:ext uri="{BB962C8B-B14F-4D97-AF65-F5344CB8AC3E}">
        <p14:creationId xmlns:p14="http://schemas.microsoft.com/office/powerpoint/2010/main" val="52294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Onion priorities</a:t>
            </a:r>
          </a:p>
          <a:p>
            <a:endParaRPr lang="en-GB" dirty="0"/>
          </a:p>
          <a:p>
            <a:r>
              <a:rPr lang="en-GB" dirty="0"/>
              <a:t>The image shows four layers of an onion round a central core. The central core is the learner’s Needs Assessment, followed by the four layers</a:t>
            </a:r>
          </a:p>
          <a:p>
            <a:pPr marL="228600" indent="-228600">
              <a:buAutoNum type="arabicParenR"/>
            </a:pPr>
            <a:r>
              <a:rPr lang="en-GB" dirty="0"/>
              <a:t>Physical access</a:t>
            </a:r>
          </a:p>
          <a:p>
            <a:pPr marL="228600" indent="-228600">
              <a:buAutoNum type="arabicParenR"/>
            </a:pPr>
            <a:r>
              <a:rPr lang="en-GB" dirty="0"/>
              <a:t>Technical access</a:t>
            </a:r>
          </a:p>
          <a:p>
            <a:pPr marL="228600" indent="-228600">
              <a:buAutoNum type="arabicParenR"/>
            </a:pPr>
            <a:r>
              <a:rPr lang="en-GB" dirty="0"/>
              <a:t>Curriculum access</a:t>
            </a:r>
          </a:p>
          <a:p>
            <a:pPr marL="228600" indent="-228600">
              <a:buAutoNum type="arabicParenR"/>
            </a:pPr>
            <a:r>
              <a:rPr lang="en-GB" dirty="0"/>
              <a:t>Productivity and creativity.</a:t>
            </a:r>
          </a:p>
          <a:p>
            <a:pPr marL="228600" indent="-228600">
              <a:buAutoNum type="arabicParenR"/>
            </a:pPr>
            <a:endParaRPr lang="en-GB" dirty="0"/>
          </a:p>
          <a:p>
            <a:pPr marL="0" indent="0">
              <a:buNone/>
            </a:pPr>
            <a:r>
              <a:rPr lang="en-GB" dirty="0"/>
              <a:t>The value of each layer is dependent on the layer(s) beneath it. As you go further our the opportunities to support learners become wider.</a:t>
            </a:r>
          </a:p>
          <a:p>
            <a:pPr marL="0" indent="0">
              <a:buNone/>
            </a:pPr>
            <a:endParaRPr lang="en-GB" dirty="0"/>
          </a:p>
          <a:p>
            <a:pPr marL="0" indent="0">
              <a:buNone/>
            </a:pPr>
            <a:r>
              <a:rPr lang="en-GB" dirty="0"/>
              <a:t>The first layer is Access technology, where the learner uses technology to overcome physical limitations. This is about Eye gaze, switches, RFID etc</a:t>
            </a:r>
          </a:p>
        </p:txBody>
      </p:sp>
      <p:sp>
        <p:nvSpPr>
          <p:cNvPr id="4" name="Slide Number Placeholder 3"/>
          <p:cNvSpPr>
            <a:spLocks noGrp="1"/>
          </p:cNvSpPr>
          <p:nvPr>
            <p:ph type="sldNum" sz="quarter" idx="10"/>
          </p:nvPr>
        </p:nvSpPr>
        <p:spPr/>
        <p:txBody>
          <a:bodyPr/>
          <a:lstStyle/>
          <a:p>
            <a:fld id="{220670EE-23A9-43A0-BEB7-73D45419A245}" type="slidenum">
              <a:rPr lang="en-GB" smtClean="0"/>
              <a:t>12</a:t>
            </a:fld>
            <a:endParaRPr lang="en-GB"/>
          </a:p>
        </p:txBody>
      </p:sp>
    </p:spTree>
    <p:extLst>
      <p:ext uri="{BB962C8B-B14F-4D97-AF65-F5344CB8AC3E}">
        <p14:creationId xmlns:p14="http://schemas.microsoft.com/office/powerpoint/2010/main" val="723550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Onion priorities</a:t>
            </a:r>
          </a:p>
          <a:p>
            <a:endParaRPr lang="en-GB" dirty="0"/>
          </a:p>
          <a:p>
            <a:r>
              <a:rPr lang="en-GB" dirty="0"/>
              <a:t>The image shows four layers of an onion round a central core. The central core is the learner’s Needs Assessment, followed by the four layers</a:t>
            </a:r>
          </a:p>
          <a:p>
            <a:pPr marL="228600" indent="-228600">
              <a:buAutoNum type="arabicParenR"/>
            </a:pPr>
            <a:r>
              <a:rPr lang="en-GB" dirty="0"/>
              <a:t>Physical access</a:t>
            </a:r>
          </a:p>
          <a:p>
            <a:pPr marL="228600" indent="-228600">
              <a:buAutoNum type="arabicParenR"/>
            </a:pPr>
            <a:r>
              <a:rPr lang="en-GB" dirty="0"/>
              <a:t>Technical access</a:t>
            </a:r>
          </a:p>
          <a:p>
            <a:pPr marL="228600" indent="-228600">
              <a:buAutoNum type="arabicParenR"/>
            </a:pPr>
            <a:r>
              <a:rPr lang="en-GB" dirty="0"/>
              <a:t>Curriculum access</a:t>
            </a:r>
          </a:p>
          <a:p>
            <a:pPr marL="228600" indent="-228600">
              <a:buAutoNum type="arabicParenR"/>
            </a:pPr>
            <a:r>
              <a:rPr lang="en-GB" dirty="0"/>
              <a:t>Productivity and creativity.</a:t>
            </a:r>
          </a:p>
          <a:p>
            <a:pPr marL="228600" indent="-228600">
              <a:buAutoNum type="arabicParenR"/>
            </a:pPr>
            <a:endParaRPr lang="en-GB" dirty="0"/>
          </a:p>
          <a:p>
            <a:pPr marL="0" indent="0">
              <a:buNone/>
            </a:pPr>
            <a:r>
              <a:rPr lang="en-GB" dirty="0"/>
              <a:t>The Network infrastructure layer is about providing fast and reliable access to wider systems that hold digital resources or opportunities for interaction. It includes Wi-Fi, learning platform, media server, security etc.</a:t>
            </a:r>
          </a:p>
          <a:p>
            <a:endParaRPr lang="en-GB" dirty="0"/>
          </a:p>
        </p:txBody>
      </p:sp>
      <p:sp>
        <p:nvSpPr>
          <p:cNvPr id="4" name="Slide Number Placeholder 3"/>
          <p:cNvSpPr>
            <a:spLocks noGrp="1"/>
          </p:cNvSpPr>
          <p:nvPr>
            <p:ph type="sldNum" sz="quarter" idx="10"/>
          </p:nvPr>
        </p:nvSpPr>
        <p:spPr/>
        <p:txBody>
          <a:bodyPr/>
          <a:lstStyle/>
          <a:p>
            <a:fld id="{220670EE-23A9-43A0-BEB7-73D45419A245}" type="slidenum">
              <a:rPr lang="en-GB" smtClean="0"/>
              <a:t>13</a:t>
            </a:fld>
            <a:endParaRPr lang="en-GB"/>
          </a:p>
        </p:txBody>
      </p:sp>
    </p:spTree>
    <p:extLst>
      <p:ext uri="{BB962C8B-B14F-4D97-AF65-F5344CB8AC3E}">
        <p14:creationId xmlns:p14="http://schemas.microsoft.com/office/powerpoint/2010/main" val="2745876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Onion priorities</a:t>
            </a:r>
          </a:p>
          <a:p>
            <a:endParaRPr lang="en-GB" dirty="0"/>
          </a:p>
          <a:p>
            <a:r>
              <a:rPr lang="en-GB" dirty="0"/>
              <a:t>The image shows four layers of an onion round a central core. The central core is the learner’s Needs Assessment, followed by the four layers</a:t>
            </a:r>
          </a:p>
          <a:p>
            <a:pPr marL="228600" indent="-228600">
              <a:buAutoNum type="arabicParenR"/>
            </a:pPr>
            <a:r>
              <a:rPr lang="en-GB" dirty="0"/>
              <a:t>Physical access</a:t>
            </a:r>
          </a:p>
          <a:p>
            <a:pPr marL="228600" indent="-228600">
              <a:buAutoNum type="arabicParenR"/>
            </a:pPr>
            <a:r>
              <a:rPr lang="en-GB" dirty="0"/>
              <a:t>Technical access</a:t>
            </a:r>
          </a:p>
          <a:p>
            <a:pPr marL="228600" indent="-228600">
              <a:buAutoNum type="arabicParenR"/>
            </a:pPr>
            <a:r>
              <a:rPr lang="en-GB" dirty="0"/>
              <a:t>Curriculum access</a:t>
            </a:r>
          </a:p>
          <a:p>
            <a:pPr marL="228600" indent="-228600">
              <a:buAutoNum type="arabicParenR"/>
            </a:pPr>
            <a:r>
              <a:rPr lang="en-GB" dirty="0"/>
              <a:t>Productivity and creativity.</a:t>
            </a:r>
          </a:p>
          <a:p>
            <a:endParaRPr lang="en-GB" dirty="0"/>
          </a:p>
          <a:p>
            <a:r>
              <a:rPr lang="en-GB" dirty="0"/>
              <a:t>The </a:t>
            </a:r>
            <a:r>
              <a:rPr lang="en-GB" b="1" dirty="0"/>
              <a:t>Curriculum resources</a:t>
            </a:r>
            <a:r>
              <a:rPr lang="en-GB" dirty="0"/>
              <a:t> online layer allows independent access to rich range of information, interactivity, multimedia etc. </a:t>
            </a:r>
          </a:p>
        </p:txBody>
      </p:sp>
      <p:sp>
        <p:nvSpPr>
          <p:cNvPr id="4" name="Slide Number Placeholder 3"/>
          <p:cNvSpPr>
            <a:spLocks noGrp="1"/>
          </p:cNvSpPr>
          <p:nvPr>
            <p:ph type="sldNum" sz="quarter" idx="10"/>
          </p:nvPr>
        </p:nvSpPr>
        <p:spPr/>
        <p:txBody>
          <a:bodyPr/>
          <a:lstStyle/>
          <a:p>
            <a:fld id="{220670EE-23A9-43A0-BEB7-73D45419A245}" type="slidenum">
              <a:rPr lang="en-GB" smtClean="0"/>
              <a:t>14</a:t>
            </a:fld>
            <a:endParaRPr lang="en-GB"/>
          </a:p>
        </p:txBody>
      </p:sp>
    </p:spTree>
    <p:extLst>
      <p:ext uri="{BB962C8B-B14F-4D97-AF65-F5344CB8AC3E}">
        <p14:creationId xmlns:p14="http://schemas.microsoft.com/office/powerpoint/2010/main" val="62313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Onion priorities</a:t>
            </a:r>
          </a:p>
          <a:p>
            <a:endParaRPr lang="en-GB" dirty="0"/>
          </a:p>
          <a:p>
            <a:r>
              <a:rPr lang="en-GB" dirty="0"/>
              <a:t>The image shows four layers of an onion round a central core. The central core is the learner’s Needs Assessment, followed by the four layers</a:t>
            </a:r>
          </a:p>
          <a:p>
            <a:pPr marL="228600" indent="-228600">
              <a:buAutoNum type="arabicParenR"/>
            </a:pPr>
            <a:r>
              <a:rPr lang="en-GB" dirty="0"/>
              <a:t>Physical access</a:t>
            </a:r>
          </a:p>
          <a:p>
            <a:pPr marL="228600" indent="-228600">
              <a:buAutoNum type="arabicParenR"/>
            </a:pPr>
            <a:r>
              <a:rPr lang="en-GB" dirty="0"/>
              <a:t>Technical access</a:t>
            </a:r>
          </a:p>
          <a:p>
            <a:pPr marL="228600" indent="-228600">
              <a:buAutoNum type="arabicParenR"/>
            </a:pPr>
            <a:r>
              <a:rPr lang="en-GB" dirty="0"/>
              <a:t>Curriculum access</a:t>
            </a:r>
          </a:p>
          <a:p>
            <a:pPr marL="228600" indent="-228600">
              <a:buAutoNum type="arabicParenR"/>
            </a:pPr>
            <a:r>
              <a:rPr lang="en-GB" dirty="0"/>
              <a:t>Productivity and creativity.</a:t>
            </a:r>
          </a:p>
          <a:p>
            <a:endParaRPr lang="en-GB" dirty="0"/>
          </a:p>
          <a:p>
            <a:r>
              <a:rPr lang="en-GB" dirty="0"/>
              <a:t>The productivity/collaboration layer includes tools like voice recognition, text to speech etc, to help students work more independently. It also includes collaboration and creation tools to help with engagement, peer support and autonomous learning. </a:t>
            </a:r>
          </a:p>
        </p:txBody>
      </p:sp>
      <p:sp>
        <p:nvSpPr>
          <p:cNvPr id="4" name="Slide Number Placeholder 3"/>
          <p:cNvSpPr>
            <a:spLocks noGrp="1"/>
          </p:cNvSpPr>
          <p:nvPr>
            <p:ph type="sldNum" sz="quarter" idx="10"/>
          </p:nvPr>
        </p:nvSpPr>
        <p:spPr/>
        <p:txBody>
          <a:bodyPr/>
          <a:lstStyle/>
          <a:p>
            <a:fld id="{220670EE-23A9-43A0-BEB7-73D45419A245}" type="slidenum">
              <a:rPr lang="en-GB" smtClean="0"/>
              <a:t>15</a:t>
            </a:fld>
            <a:endParaRPr lang="en-GB"/>
          </a:p>
        </p:txBody>
      </p:sp>
    </p:spTree>
    <p:extLst>
      <p:ext uri="{BB962C8B-B14F-4D97-AF65-F5344CB8AC3E}">
        <p14:creationId xmlns:p14="http://schemas.microsoft.com/office/powerpoint/2010/main" val="4005788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onion layer has key people whose skills are needed to make the most of promoting learner independence.</a:t>
            </a:r>
          </a:p>
          <a:p>
            <a:r>
              <a:rPr lang="en-GB" dirty="0"/>
              <a:t>The Physical access layer needs skilled assessors with a familiarity with not just commercial assistive technology but also with inbuilt tools, plugins etc.</a:t>
            </a:r>
          </a:p>
        </p:txBody>
      </p:sp>
      <p:sp>
        <p:nvSpPr>
          <p:cNvPr id="4" name="Slide Number Placeholder 3"/>
          <p:cNvSpPr>
            <a:spLocks noGrp="1"/>
          </p:cNvSpPr>
          <p:nvPr>
            <p:ph type="sldNum" sz="quarter" idx="10"/>
          </p:nvPr>
        </p:nvSpPr>
        <p:spPr/>
        <p:txBody>
          <a:bodyPr/>
          <a:lstStyle/>
          <a:p>
            <a:fld id="{220670EE-23A9-43A0-BEB7-73D45419A245}" type="slidenum">
              <a:rPr lang="en-GB" smtClean="0"/>
              <a:t>16</a:t>
            </a:fld>
            <a:endParaRPr lang="en-GB"/>
          </a:p>
        </p:txBody>
      </p:sp>
    </p:spTree>
    <p:extLst>
      <p:ext uri="{BB962C8B-B14F-4D97-AF65-F5344CB8AC3E}">
        <p14:creationId xmlns:p14="http://schemas.microsoft.com/office/powerpoint/2010/main" val="2289148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technical access layer needs skilled technical staff…</a:t>
            </a:r>
          </a:p>
        </p:txBody>
      </p:sp>
      <p:sp>
        <p:nvSpPr>
          <p:cNvPr id="4" name="Slide Number Placeholder 3"/>
          <p:cNvSpPr>
            <a:spLocks noGrp="1"/>
          </p:cNvSpPr>
          <p:nvPr>
            <p:ph type="sldNum" sz="quarter" idx="10"/>
          </p:nvPr>
        </p:nvSpPr>
        <p:spPr/>
        <p:txBody>
          <a:bodyPr/>
          <a:lstStyle/>
          <a:p>
            <a:fld id="{220670EE-23A9-43A0-BEB7-73D45419A245}" type="slidenum">
              <a:rPr lang="en-GB" smtClean="0"/>
              <a:t>17</a:t>
            </a:fld>
            <a:endParaRPr lang="en-GB"/>
          </a:p>
        </p:txBody>
      </p:sp>
    </p:spTree>
    <p:extLst>
      <p:ext uri="{BB962C8B-B14F-4D97-AF65-F5344CB8AC3E}">
        <p14:creationId xmlns:p14="http://schemas.microsoft.com/office/powerpoint/2010/main" val="2042432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curriculum access layer needs people capable of digitally competent procurement, people who know the questions to ask to ensure purchases are accessible to your learners.</a:t>
            </a:r>
          </a:p>
        </p:txBody>
      </p:sp>
      <p:sp>
        <p:nvSpPr>
          <p:cNvPr id="4" name="Slide Number Placeholder 3"/>
          <p:cNvSpPr>
            <a:spLocks noGrp="1"/>
          </p:cNvSpPr>
          <p:nvPr>
            <p:ph type="sldNum" sz="quarter" idx="10"/>
          </p:nvPr>
        </p:nvSpPr>
        <p:spPr/>
        <p:txBody>
          <a:bodyPr/>
          <a:lstStyle/>
          <a:p>
            <a:fld id="{220670EE-23A9-43A0-BEB7-73D45419A245}" type="slidenum">
              <a:rPr lang="en-GB" smtClean="0"/>
              <a:t>18</a:t>
            </a:fld>
            <a:endParaRPr lang="en-GB"/>
          </a:p>
        </p:txBody>
      </p:sp>
    </p:spTree>
    <p:extLst>
      <p:ext uri="{BB962C8B-B14F-4D97-AF65-F5344CB8AC3E}">
        <p14:creationId xmlns:p14="http://schemas.microsoft.com/office/powerpoint/2010/main" val="529533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staff need to extend their pedagogical skills so that they are digitally competent too, able to use the technology to ‘speak </a:t>
            </a:r>
            <a:r>
              <a:rPr lang="en-GB" dirty="0" err="1"/>
              <a:t>dolphinese</a:t>
            </a:r>
            <a:r>
              <a:rPr lang="en-GB" dirty="0"/>
              <a:t>’ and understand how it can empower their learners. </a:t>
            </a:r>
          </a:p>
        </p:txBody>
      </p:sp>
      <p:sp>
        <p:nvSpPr>
          <p:cNvPr id="4" name="Slide Number Placeholder 3"/>
          <p:cNvSpPr>
            <a:spLocks noGrp="1"/>
          </p:cNvSpPr>
          <p:nvPr>
            <p:ph type="sldNum" sz="quarter" idx="10"/>
          </p:nvPr>
        </p:nvSpPr>
        <p:spPr/>
        <p:txBody>
          <a:bodyPr/>
          <a:lstStyle/>
          <a:p>
            <a:fld id="{220670EE-23A9-43A0-BEB7-73D45419A245}" type="slidenum">
              <a:rPr lang="en-GB" smtClean="0"/>
              <a:t>19</a:t>
            </a:fld>
            <a:endParaRPr lang="en-GB"/>
          </a:p>
        </p:txBody>
      </p:sp>
    </p:spTree>
    <p:extLst>
      <p:ext uri="{BB962C8B-B14F-4D97-AF65-F5344CB8AC3E}">
        <p14:creationId xmlns:p14="http://schemas.microsoft.com/office/powerpoint/2010/main" val="325024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C3841"/>
                </a:solidFill>
              </a:rPr>
              <a:t>Image of an onion with a cartoon dolphin inside it. Text reads “Inside every onion is a dolphin”…</a:t>
            </a:r>
          </a:p>
        </p:txBody>
      </p:sp>
      <p:sp>
        <p:nvSpPr>
          <p:cNvPr id="4" name="Slide Number Placeholder 3"/>
          <p:cNvSpPr>
            <a:spLocks noGrp="1"/>
          </p:cNvSpPr>
          <p:nvPr>
            <p:ph type="sldNum" sz="quarter" idx="10"/>
          </p:nvPr>
        </p:nvSpPr>
        <p:spPr/>
        <p:txBody>
          <a:bodyPr/>
          <a:lstStyle/>
          <a:p>
            <a:fld id="{4EFDA764-0642-4F60-9158-A96B57746612}" type="slidenum">
              <a:rPr lang="en-GB" smtClean="0"/>
              <a:pPr/>
              <a:t>2</a:t>
            </a:fld>
            <a:endParaRPr lang="en-GB"/>
          </a:p>
        </p:txBody>
      </p:sp>
    </p:spTree>
    <p:extLst>
      <p:ext uri="{BB962C8B-B14F-4D97-AF65-F5344CB8AC3E}">
        <p14:creationId xmlns:p14="http://schemas.microsoft.com/office/powerpoint/2010/main" val="858336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a:t>
            </a:r>
            <a:r>
              <a:rPr lang="en-GB" dirty="0" err="1"/>
              <a:t>ther</a:t>
            </a:r>
            <a:r>
              <a:rPr lang="en-GB" dirty="0"/>
              <a:t> are people who need to work across all the different levels – firstly, senior managers who can join up policy, ensuring digital investments, teaching and learning policies and staff development are properly planned and implemented and, secondly, skilled assistive technologists who can ensure that each layer of the onion can talk to the next, or troubleshoot issues when a bit of software refuses to play with a bit of hardware.</a:t>
            </a:r>
          </a:p>
        </p:txBody>
      </p:sp>
      <p:sp>
        <p:nvSpPr>
          <p:cNvPr id="4" name="Slide Number Placeholder 3"/>
          <p:cNvSpPr>
            <a:spLocks noGrp="1"/>
          </p:cNvSpPr>
          <p:nvPr>
            <p:ph type="sldNum" sz="quarter" idx="10"/>
          </p:nvPr>
        </p:nvSpPr>
        <p:spPr/>
        <p:txBody>
          <a:bodyPr/>
          <a:lstStyle/>
          <a:p>
            <a:fld id="{220670EE-23A9-43A0-BEB7-73D45419A245}" type="slidenum">
              <a:rPr lang="en-GB" smtClean="0"/>
              <a:t>20</a:t>
            </a:fld>
            <a:endParaRPr lang="en-GB"/>
          </a:p>
        </p:txBody>
      </p:sp>
    </p:spTree>
    <p:extLst>
      <p:ext uri="{BB962C8B-B14F-4D97-AF65-F5344CB8AC3E}">
        <p14:creationId xmlns:p14="http://schemas.microsoft.com/office/powerpoint/2010/main" val="3826591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Underinvestment costs more</a:t>
            </a:r>
          </a:p>
          <a:p>
            <a:r>
              <a:rPr lang="en-GB" dirty="0"/>
              <a:t>The graph shows VALUE of investment and how it changes depending on whether you </a:t>
            </a:r>
          </a:p>
          <a:p>
            <a:pPr marL="171450" indent="-171450">
              <a:buFont typeface="Arial" panose="020B0604020202020204" pitchFamily="34" charset="0"/>
              <a:buChar char="•"/>
            </a:pPr>
            <a:r>
              <a:rPr lang="en-GB" dirty="0"/>
              <a:t>dabble with technology (which can result in poor, variable or negative value added)</a:t>
            </a:r>
          </a:p>
          <a:p>
            <a:pPr marL="171450" indent="-171450">
              <a:buFont typeface="Arial" panose="020B0604020202020204" pitchFamily="34" charset="0"/>
              <a:buChar char="•"/>
            </a:pPr>
            <a:r>
              <a:rPr lang="en-GB" dirty="0"/>
              <a:t>Have staff enthusiasts who have a broad commitment to using technology to empower students or </a:t>
            </a:r>
          </a:p>
          <a:p>
            <a:pPr marL="171450" indent="-171450">
              <a:buFont typeface="Arial" panose="020B0604020202020204" pitchFamily="34" charset="0"/>
              <a:buChar char="•"/>
            </a:pPr>
            <a:r>
              <a:rPr lang="en-GB" dirty="0"/>
              <a:t>Have a strategic approach driven from the top that ensures technology use is embedded, rather than vulnerably dependent on one or two enthusiasts who might leave.</a:t>
            </a:r>
          </a:p>
        </p:txBody>
      </p:sp>
      <p:sp>
        <p:nvSpPr>
          <p:cNvPr id="4" name="Slide Number Placeholder 3"/>
          <p:cNvSpPr>
            <a:spLocks noGrp="1"/>
          </p:cNvSpPr>
          <p:nvPr>
            <p:ph type="sldNum" sz="quarter" idx="10"/>
          </p:nvPr>
        </p:nvSpPr>
        <p:spPr/>
        <p:txBody>
          <a:bodyPr/>
          <a:lstStyle/>
          <a:p>
            <a:fld id="{220670EE-23A9-43A0-BEB7-73D45419A245}" type="slidenum">
              <a:rPr lang="en-GB" smtClean="0"/>
              <a:t>21</a:t>
            </a:fld>
            <a:endParaRPr lang="en-GB"/>
          </a:p>
        </p:txBody>
      </p:sp>
    </p:spTree>
    <p:extLst>
      <p:ext uri="{BB962C8B-B14F-4D97-AF65-F5344CB8AC3E}">
        <p14:creationId xmlns:p14="http://schemas.microsoft.com/office/powerpoint/2010/main" val="2531565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same graph with costs superimposed. Costs rise as you move from dabblers to enthusiasts to strategists but the value obtained from those costs rises much faster. This is why underinvestment is more expensive – it provides much smaller return on investment so the value added is smaller and less predictable. </a:t>
            </a:r>
          </a:p>
        </p:txBody>
      </p:sp>
      <p:sp>
        <p:nvSpPr>
          <p:cNvPr id="4" name="Slide Number Placeholder 3"/>
          <p:cNvSpPr>
            <a:spLocks noGrp="1"/>
          </p:cNvSpPr>
          <p:nvPr>
            <p:ph type="sldNum" sz="quarter" idx="10"/>
          </p:nvPr>
        </p:nvSpPr>
        <p:spPr/>
        <p:txBody>
          <a:bodyPr/>
          <a:lstStyle/>
          <a:p>
            <a:fld id="{220670EE-23A9-43A0-BEB7-73D45419A245}" type="slidenum">
              <a:rPr lang="en-GB" smtClean="0"/>
              <a:t>22</a:t>
            </a:fld>
            <a:endParaRPr lang="en-GB"/>
          </a:p>
        </p:txBody>
      </p:sp>
    </p:spTree>
    <p:extLst>
      <p:ext uri="{BB962C8B-B14F-4D97-AF65-F5344CB8AC3E}">
        <p14:creationId xmlns:p14="http://schemas.microsoft.com/office/powerpoint/2010/main" val="2107646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Plotting your strengths and weaknesses</a:t>
            </a:r>
          </a:p>
          <a:p>
            <a:endParaRPr lang="en-GB" dirty="0"/>
          </a:p>
          <a:p>
            <a:r>
              <a:rPr lang="en-GB" dirty="0"/>
              <a:t>This was a </a:t>
            </a:r>
            <a:r>
              <a:rPr lang="en-GB" dirty="0" err="1"/>
              <a:t>mentimeter</a:t>
            </a:r>
            <a:r>
              <a:rPr lang="en-GB" dirty="0"/>
              <a:t> activity, allowing people to compare their strengths and weaknesses with those of others. The scales went from strongly disagree to strongly agree and the statements that people assesses themselves against were: </a:t>
            </a:r>
          </a:p>
          <a:p>
            <a:r>
              <a:rPr lang="en-GB" dirty="0"/>
              <a:t>Students do creative things with technology </a:t>
            </a:r>
          </a:p>
          <a:p>
            <a:r>
              <a:rPr lang="en-GB" dirty="0"/>
              <a:t>We provide engaging / interactive resources </a:t>
            </a:r>
          </a:p>
          <a:p>
            <a:r>
              <a:rPr lang="en-GB" dirty="0"/>
              <a:t>IT is availability and reliable </a:t>
            </a:r>
          </a:p>
          <a:p>
            <a:r>
              <a:rPr lang="en-GB" dirty="0"/>
              <a:t>We are confident with assistive tech </a:t>
            </a:r>
          </a:p>
          <a:p>
            <a:r>
              <a:rPr lang="en-GB" dirty="0"/>
              <a:t>There is a clear sense of digital vision </a:t>
            </a:r>
          </a:p>
        </p:txBody>
      </p:sp>
      <p:sp>
        <p:nvSpPr>
          <p:cNvPr id="4" name="Slide Number Placeholder 3"/>
          <p:cNvSpPr>
            <a:spLocks noGrp="1"/>
          </p:cNvSpPr>
          <p:nvPr>
            <p:ph type="sldNum" sz="quarter" idx="10"/>
          </p:nvPr>
        </p:nvSpPr>
        <p:spPr/>
        <p:txBody>
          <a:bodyPr/>
          <a:lstStyle/>
          <a:p>
            <a:fld id="{220670EE-23A9-43A0-BEB7-73D45419A245}" type="slidenum">
              <a:rPr lang="en-GB" smtClean="0"/>
              <a:t>23</a:t>
            </a:fld>
            <a:endParaRPr lang="en-GB"/>
          </a:p>
        </p:txBody>
      </p:sp>
    </p:spTree>
    <p:extLst>
      <p:ext uri="{BB962C8B-B14F-4D97-AF65-F5344CB8AC3E}">
        <p14:creationId xmlns:p14="http://schemas.microsoft.com/office/powerpoint/2010/main" val="3936559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Peeling back the onion…</a:t>
            </a:r>
          </a:p>
          <a:p>
            <a:endParaRPr lang="en-GB" dirty="0"/>
          </a:p>
          <a:p>
            <a:r>
              <a:rPr lang="en-GB" dirty="0"/>
              <a:t>At the outer level of the onion – productivity and creativity – you can consider what learners use (eg images, audio, screen capture, video etc), why they use it (what are the pedagogical or accessibility advantages?)  and what tools (software, hardware etc) are used. </a:t>
            </a:r>
          </a:p>
          <a:p>
            <a:pPr marL="171450" indent="-171450" rtl="0" eaLnBrk="1" fontAlgn="t"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Images because of </a:t>
            </a:r>
            <a:r>
              <a:rPr lang="en-GB" sz="1200" b="0" i="0" u="none" strike="noStrike" kern="1200" dirty="0" err="1">
                <a:solidFill>
                  <a:schemeClr val="tx1"/>
                </a:solidFill>
                <a:effectLst/>
                <a:latin typeface="+mn-lt"/>
                <a:ea typeface="+mn-ea"/>
                <a:cs typeface="+mn-cs"/>
              </a:rPr>
              <a:t>personalness</a:t>
            </a:r>
            <a:r>
              <a:rPr lang="en-GB" sz="1200" b="0" i="0" u="none" strike="noStrike" kern="1200" dirty="0">
                <a:solidFill>
                  <a:schemeClr val="tx1"/>
                </a:solidFill>
                <a:effectLst/>
                <a:latin typeface="+mn-lt"/>
                <a:ea typeface="+mn-ea"/>
                <a:cs typeface="+mn-cs"/>
              </a:rPr>
              <a:t>, simplicity, archivable, metadata (date, place, </a:t>
            </a:r>
            <a:r>
              <a:rPr lang="en-GB" sz="1200" b="0" i="0" u="none" strike="noStrike" kern="1200" dirty="0" err="1">
                <a:solidFill>
                  <a:schemeClr val="tx1"/>
                </a:solidFill>
                <a:effectLst/>
                <a:latin typeface="+mn-lt"/>
                <a:ea typeface="+mn-ea"/>
                <a:cs typeface="+mn-cs"/>
              </a:rPr>
              <a:t>tages</a:t>
            </a:r>
            <a:r>
              <a:rPr lang="en-GB" sz="1200" b="0" i="0" u="none" strike="noStrike" kern="1200" dirty="0">
                <a:solidFill>
                  <a:schemeClr val="tx1"/>
                </a:solidFill>
                <a:effectLst/>
                <a:latin typeface="+mn-lt"/>
                <a:ea typeface="+mn-ea"/>
                <a:cs typeface="+mn-cs"/>
              </a:rPr>
              <a:t> etc). They can be captured with Camera, phone, Google photos, Keynote, Apps (</a:t>
            </a:r>
            <a:r>
              <a:rPr lang="en-GB" sz="1200" b="0" i="0" u="none" strike="noStrike" kern="1200" dirty="0" err="1">
                <a:solidFill>
                  <a:schemeClr val="tx1"/>
                </a:solidFill>
                <a:effectLst/>
                <a:latin typeface="+mn-lt"/>
                <a:ea typeface="+mn-ea"/>
                <a:cs typeface="+mn-cs"/>
              </a:rPr>
              <a:t>Thinglink</a:t>
            </a:r>
            <a:r>
              <a:rPr lang="en-GB" sz="1200" b="0" i="0" u="none" strike="noStrike" kern="1200" dirty="0">
                <a:solidFill>
                  <a:schemeClr val="tx1"/>
                </a:solidFill>
                <a:effectLst/>
                <a:latin typeface="+mn-lt"/>
                <a:ea typeface="+mn-ea"/>
                <a:cs typeface="+mn-cs"/>
              </a:rPr>
              <a:t> etc). </a:t>
            </a:r>
          </a:p>
          <a:p>
            <a:pPr marL="171450" indent="-171450" rtl="0" eaLnBrk="1" fontAlgn="t"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Audio has similar benefits to images and can be captures with learner’s own Phone, software tools (eg Audacity), hardware recorder, PowerPoint etc.</a:t>
            </a:r>
          </a:p>
          <a:p>
            <a:pPr marL="171450" indent="-171450" rtl="0" eaLnBrk="1" fontAlgn="t"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Screen capture can describe images, artefacts etc and be captured on </a:t>
            </a:r>
            <a:r>
              <a:rPr lang="en-GB" sz="1200" b="0" i="0" u="none" strike="noStrike" kern="1200" dirty="0" err="1">
                <a:solidFill>
                  <a:schemeClr val="tx1"/>
                </a:solidFill>
                <a:effectLst/>
                <a:latin typeface="+mn-lt"/>
                <a:ea typeface="+mn-ea"/>
                <a:cs typeface="+mn-cs"/>
              </a:rPr>
              <a:t>Powerpoint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screencastomatic</a:t>
            </a:r>
            <a:r>
              <a:rPr lang="en-GB" sz="1200" b="0" i="0" u="none" strike="noStrike" kern="1200" dirty="0">
                <a:solidFill>
                  <a:schemeClr val="tx1"/>
                </a:solidFill>
                <a:effectLst/>
                <a:latin typeface="+mn-lt"/>
                <a:ea typeface="+mn-ea"/>
                <a:cs typeface="+mn-cs"/>
              </a:rPr>
              <a:t> etc.</a:t>
            </a:r>
          </a:p>
          <a:p>
            <a:pPr marL="171450" indent="-171450" rtl="0" eaLnBrk="1" fontAlgn="t"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Video clips can demonstrate agency, creative, technical &amp; communication skills and can be captured on Mobile phone, tablet, webcam, video camera.</a:t>
            </a:r>
          </a:p>
          <a:p>
            <a:pPr marL="171450" marR="0" indent="-171450" algn="l" rtl="0" eaLnBrk="1" fontAlgn="auto" latinLnBrk="0" hangingPunct="1">
              <a:spcBef>
                <a:spcPts val="0"/>
              </a:spcBef>
              <a:spcAft>
                <a:spcPts val="0"/>
              </a:spcAft>
              <a:buFont typeface="Arial" panose="020B0604020202020204" pitchFamily="34" charset="0"/>
              <a:buChar char="•"/>
            </a:pPr>
            <a:r>
              <a:rPr lang="en-GB" sz="1200" b="0" i="0" u="none" strike="noStrike" kern="1200" dirty="0">
                <a:solidFill>
                  <a:srgbClr val="FFFFFF"/>
                </a:solidFill>
                <a:effectLst/>
                <a:latin typeface="Calibri" panose="020F0502020204030204" pitchFamily="34" charset="0"/>
              </a:rPr>
              <a:t>Text to speech</a:t>
            </a:r>
            <a:r>
              <a:rPr lang="en-GB" sz="1100" b="0" i="0" u="none" strike="noStrike" kern="1200" dirty="0">
                <a:solidFill>
                  <a:schemeClr val="tx1"/>
                </a:solidFill>
                <a:effectLst/>
                <a:latin typeface="Arial" panose="020B0604020202020204" pitchFamily="34" charset="0"/>
              </a:rPr>
              <a:t> provides i</a:t>
            </a:r>
            <a:r>
              <a:rPr lang="en-GB" sz="1200" b="0" i="0" u="none" strike="noStrike" kern="1200" dirty="0">
                <a:solidFill>
                  <a:srgbClr val="FFFFFF"/>
                </a:solidFill>
                <a:effectLst/>
                <a:latin typeface="Calibri" panose="020F0502020204030204" pitchFamily="34" charset="0"/>
              </a:rPr>
              <a:t>ndependence and gives access to more age appropriate materials. It is available via Word, Browsers, Apps and Commercial offerings.</a:t>
            </a:r>
          </a:p>
          <a:p>
            <a:pPr marL="171450" indent="-171450" rtl="0" eaLnBrk="1" fontAlgn="t"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Voice recognition can provide independence and productivity. It includes tools like Google voice typing, Siri, Microsoft dictate, VoiceNote2 chrome plugin, commercial.</a:t>
            </a:r>
          </a:p>
          <a:p>
            <a:pPr marL="171450" marR="0" indent="-171450" algn="l" rtl="0" eaLnBrk="1" fontAlgn="auto" latinLnBrk="0" hangingPunct="1">
              <a:spcBef>
                <a:spcPts val="0"/>
              </a:spcBef>
              <a:spcAft>
                <a:spcPts val="0"/>
              </a:spcAft>
              <a:buFont typeface="Arial" panose="020B0604020202020204" pitchFamily="34" charset="0"/>
              <a:buChar char="•"/>
            </a:pPr>
            <a:endParaRPr lang="en-GB" sz="11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endParaRPr lang="en-GB" sz="1100" b="0" i="0" u="none" strike="noStrike" dirty="0">
              <a:effectLst/>
              <a:latin typeface="Arial" panose="020B0604020202020204" pitchFamily="34" charset="0"/>
            </a:endParaRPr>
          </a:p>
          <a:p>
            <a:pPr marL="171450" indent="-171450" rtl="0" eaLnBrk="1" fontAlgn="t" latinLnBrk="0" hangingPunct="1">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20670EE-23A9-43A0-BEB7-73D45419A245}" type="slidenum">
              <a:rPr lang="en-GB" smtClean="0"/>
              <a:t>24</a:t>
            </a:fld>
            <a:endParaRPr lang="en-GB"/>
          </a:p>
        </p:txBody>
      </p:sp>
    </p:spTree>
    <p:extLst>
      <p:ext uri="{BB962C8B-B14F-4D97-AF65-F5344CB8AC3E}">
        <p14:creationId xmlns:p14="http://schemas.microsoft.com/office/powerpoint/2010/main" val="4000585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Jisc supports organisations with their staff development – for example Jisc’s digital capability service https://digitalcapability.jisc.ac.uk/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includes a discovery tool (https://digitalcapability.jisc.ac.uk/our-service/discovery-tool/) as well as review services like our VLE review or infrastructure review.</a:t>
            </a:r>
          </a:p>
        </p:txBody>
      </p:sp>
      <p:sp>
        <p:nvSpPr>
          <p:cNvPr id="4" name="Slide Number Placeholder 3"/>
          <p:cNvSpPr>
            <a:spLocks noGrp="1"/>
          </p:cNvSpPr>
          <p:nvPr>
            <p:ph type="sldNum" sz="quarter" idx="10"/>
          </p:nvPr>
        </p:nvSpPr>
        <p:spPr/>
        <p:txBody>
          <a:bodyPr/>
          <a:lstStyle/>
          <a:p>
            <a:fld id="{220670EE-23A9-43A0-BEB7-73D45419A245}" type="slidenum">
              <a:rPr lang="en-GB" smtClean="0"/>
              <a:t>25</a:t>
            </a:fld>
            <a:endParaRPr lang="en-GB"/>
          </a:p>
        </p:txBody>
      </p:sp>
    </p:spTree>
    <p:extLst>
      <p:ext uri="{BB962C8B-B14F-4D97-AF65-F5344CB8AC3E}">
        <p14:creationId xmlns:p14="http://schemas.microsoft.com/office/powerpoint/2010/main" val="498370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resources and curriculum layer of the onion can come from many places including:</a:t>
            </a:r>
          </a:p>
          <a:p>
            <a:r>
              <a:rPr lang="en-GB" dirty="0"/>
              <a:t>NatSpec crowdsourced? </a:t>
            </a:r>
          </a:p>
          <a:p>
            <a:pPr lvl="1"/>
            <a:r>
              <a:rPr lang="en-GB" dirty="0"/>
              <a:t>Age appropriate reading resources at one end of the spectrum</a:t>
            </a:r>
          </a:p>
          <a:p>
            <a:pPr lvl="1"/>
            <a:r>
              <a:rPr lang="en-GB" dirty="0"/>
              <a:t>Training and preparation for HE level IT systems (eg VLEs, </a:t>
            </a:r>
            <a:r>
              <a:rPr lang="en-GB" dirty="0" err="1"/>
              <a:t>Ebooks</a:t>
            </a:r>
            <a:r>
              <a:rPr lang="en-GB" dirty="0"/>
              <a:t>) at other.</a:t>
            </a:r>
          </a:p>
          <a:p>
            <a:r>
              <a:rPr lang="en-GB" dirty="0"/>
              <a:t>RNIB collections - https://www.rnibbookshare.org/cms/</a:t>
            </a:r>
          </a:p>
          <a:p>
            <a:r>
              <a:rPr lang="en-GB" dirty="0"/>
              <a:t>Jisc </a:t>
            </a:r>
            <a:r>
              <a:rPr lang="en-GB" dirty="0" err="1"/>
              <a:t>Ebooks</a:t>
            </a:r>
            <a:r>
              <a:rPr lang="en-GB" dirty="0"/>
              <a:t> for FE - https://www.jisc.ac.uk/e-books-for-fe</a:t>
            </a:r>
          </a:p>
          <a:p>
            <a:r>
              <a:rPr lang="en-GB" dirty="0"/>
              <a:t>Project Gutenberg - http://www.gutenberg.org/</a:t>
            </a:r>
          </a:p>
          <a:p>
            <a:r>
              <a:rPr lang="en-GB" dirty="0"/>
              <a:t>YouTube – </a:t>
            </a:r>
            <a:r>
              <a:rPr lang="en-GB" dirty="0">
                <a:hlinkClick r:id="rId3"/>
              </a:rPr>
              <a:t>www.youtube.com</a:t>
            </a:r>
            <a:r>
              <a:rPr lang="en-GB" dirty="0"/>
              <a:t> </a:t>
            </a:r>
          </a:p>
          <a:p>
            <a:r>
              <a:rPr lang="en-GB" dirty="0" err="1"/>
              <a:t>VideoJug</a:t>
            </a:r>
            <a:r>
              <a:rPr lang="en-GB" dirty="0"/>
              <a:t> - http://www.videojug.com/</a:t>
            </a:r>
          </a:p>
          <a:p>
            <a:r>
              <a:rPr lang="en-GB" dirty="0" err="1"/>
              <a:t>Librivox</a:t>
            </a:r>
            <a:r>
              <a:rPr lang="en-GB" dirty="0"/>
              <a:t> - </a:t>
            </a:r>
            <a:r>
              <a:rPr lang="en-GB" dirty="0">
                <a:hlinkClick r:id="rId4"/>
              </a:rPr>
              <a:t>https://librivox.org/</a:t>
            </a:r>
            <a:endParaRPr lang="en-GB" dirty="0"/>
          </a:p>
          <a:p>
            <a:pPr marL="0" indent="0">
              <a:buNone/>
            </a:pPr>
            <a:endParaRPr lang="en-GB" dirty="0"/>
          </a:p>
          <a:p>
            <a:r>
              <a:rPr lang="en-GB" dirty="0"/>
              <a:t> </a:t>
            </a:r>
          </a:p>
        </p:txBody>
      </p:sp>
      <p:sp>
        <p:nvSpPr>
          <p:cNvPr id="4" name="Slide Number Placeholder 3"/>
          <p:cNvSpPr>
            <a:spLocks noGrp="1"/>
          </p:cNvSpPr>
          <p:nvPr>
            <p:ph type="sldNum" sz="quarter" idx="10"/>
          </p:nvPr>
        </p:nvSpPr>
        <p:spPr/>
        <p:txBody>
          <a:bodyPr/>
          <a:lstStyle/>
          <a:p>
            <a:fld id="{220670EE-23A9-43A0-BEB7-73D45419A245}" type="slidenum">
              <a:rPr lang="en-GB" smtClean="0"/>
              <a:t>26</a:t>
            </a:fld>
            <a:endParaRPr lang="en-GB"/>
          </a:p>
        </p:txBody>
      </p:sp>
    </p:spTree>
    <p:extLst>
      <p:ext uri="{BB962C8B-B14F-4D97-AF65-F5344CB8AC3E}">
        <p14:creationId xmlns:p14="http://schemas.microsoft.com/office/powerpoint/2010/main" val="1906801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Technical infrastructure and accessibility</a:t>
            </a:r>
          </a:p>
          <a:p>
            <a:endParaRPr lang="en-GB" dirty="0"/>
          </a:p>
          <a:p>
            <a:r>
              <a:rPr lang="en-GB" dirty="0"/>
              <a:t>Support at this layer of the onion can be found through:</a:t>
            </a:r>
          </a:p>
          <a:p>
            <a:r>
              <a:rPr lang="en-GB" dirty="0" err="1"/>
              <a:t>Techability</a:t>
            </a:r>
            <a:endParaRPr lang="en-GB" dirty="0"/>
          </a:p>
          <a:p>
            <a:r>
              <a:rPr lang="en-GB" dirty="0"/>
              <a:t>Jisc infrastructure review</a:t>
            </a:r>
          </a:p>
          <a:p>
            <a:r>
              <a:rPr lang="en-GB" dirty="0"/>
              <a:t>Jisc digital strategy review</a:t>
            </a:r>
          </a:p>
          <a:p>
            <a:r>
              <a:rPr lang="en-GB" dirty="0"/>
              <a:t>Google accessibility – </a:t>
            </a:r>
            <a:r>
              <a:rPr lang="en-GB" dirty="0">
                <a:hlinkClick r:id="rId3"/>
              </a:rPr>
              <a:t>https://tiny.cc/googleacc</a:t>
            </a:r>
            <a:r>
              <a:rPr lang="en-GB" dirty="0"/>
              <a:t> </a:t>
            </a:r>
          </a:p>
          <a:p>
            <a:r>
              <a:rPr lang="en-GB" dirty="0"/>
              <a:t>Microsoft accessibility</a:t>
            </a:r>
          </a:p>
          <a:p>
            <a:r>
              <a:rPr lang="en-GB" dirty="0"/>
              <a:t>Apple accessibility</a:t>
            </a:r>
          </a:p>
          <a:p>
            <a:endParaRPr lang="en-GB" dirty="0"/>
          </a:p>
        </p:txBody>
      </p:sp>
      <p:sp>
        <p:nvSpPr>
          <p:cNvPr id="4" name="Slide Number Placeholder 3"/>
          <p:cNvSpPr>
            <a:spLocks noGrp="1"/>
          </p:cNvSpPr>
          <p:nvPr>
            <p:ph type="sldNum" sz="quarter" idx="10"/>
          </p:nvPr>
        </p:nvSpPr>
        <p:spPr/>
        <p:txBody>
          <a:bodyPr/>
          <a:lstStyle/>
          <a:p>
            <a:fld id="{220670EE-23A9-43A0-BEB7-73D45419A245}" type="slidenum">
              <a:rPr lang="en-GB" smtClean="0"/>
              <a:t>27</a:t>
            </a:fld>
            <a:endParaRPr lang="en-GB"/>
          </a:p>
        </p:txBody>
      </p:sp>
    </p:spTree>
    <p:extLst>
      <p:ext uri="{BB962C8B-B14F-4D97-AF65-F5344CB8AC3E}">
        <p14:creationId xmlns:p14="http://schemas.microsoft.com/office/powerpoint/2010/main" val="3860430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Physical Access layer of the onion relates mainly to assistive and access technology where the following can support:</a:t>
            </a:r>
          </a:p>
          <a:p>
            <a:endParaRPr lang="en-GB" dirty="0"/>
          </a:p>
          <a:p>
            <a:r>
              <a:rPr lang="en-GB" dirty="0" err="1"/>
              <a:t>Techability</a:t>
            </a:r>
            <a:endParaRPr lang="en-GB" dirty="0"/>
          </a:p>
          <a:p>
            <a:r>
              <a:rPr lang="en-GB" dirty="0"/>
              <a:t>BATA</a:t>
            </a:r>
          </a:p>
          <a:p>
            <a:r>
              <a:rPr lang="en-GB" dirty="0"/>
              <a:t>Karten network</a:t>
            </a:r>
          </a:p>
          <a:p>
            <a:endParaRPr lang="en-GB" dirty="0"/>
          </a:p>
        </p:txBody>
      </p:sp>
      <p:sp>
        <p:nvSpPr>
          <p:cNvPr id="4" name="Slide Number Placeholder 3"/>
          <p:cNvSpPr>
            <a:spLocks noGrp="1"/>
          </p:cNvSpPr>
          <p:nvPr>
            <p:ph type="sldNum" sz="quarter" idx="10"/>
          </p:nvPr>
        </p:nvSpPr>
        <p:spPr/>
        <p:txBody>
          <a:bodyPr/>
          <a:lstStyle/>
          <a:p>
            <a:fld id="{220670EE-23A9-43A0-BEB7-73D45419A245}" type="slidenum">
              <a:rPr lang="en-GB" smtClean="0"/>
              <a:t>28</a:t>
            </a:fld>
            <a:endParaRPr lang="en-GB"/>
          </a:p>
        </p:txBody>
      </p:sp>
    </p:spTree>
    <p:extLst>
      <p:ext uri="{BB962C8B-B14F-4D97-AF65-F5344CB8AC3E}">
        <p14:creationId xmlns:p14="http://schemas.microsoft.com/office/powerpoint/2010/main" val="98672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Going further?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further staff development opportunities see the </a:t>
            </a:r>
            <a:r>
              <a:rPr lang="en-GB" dirty="0" err="1"/>
              <a:t>DigCompEdu</a:t>
            </a:r>
            <a:r>
              <a:rPr lang="en-GB" dirty="0"/>
              <a:t> framework for teaching and learning </a:t>
            </a:r>
            <a:r>
              <a:rPr lang="en-GB" sz="1200" dirty="0"/>
              <a:t>https://ec.europa.eu/jrc/en/digcompedu </a:t>
            </a:r>
          </a:p>
          <a:p>
            <a:r>
              <a:rPr lang="en-GB" dirty="0"/>
              <a:t> – it is an excellent framework that takes account of accessibility and inclusion as well as learner’s own skills. The FutureTeacher project has webinars and online resources mapped to this framework.</a:t>
            </a:r>
          </a:p>
        </p:txBody>
      </p:sp>
      <p:sp>
        <p:nvSpPr>
          <p:cNvPr id="4" name="Slide Number Placeholder 3"/>
          <p:cNvSpPr>
            <a:spLocks noGrp="1"/>
          </p:cNvSpPr>
          <p:nvPr>
            <p:ph type="sldNum" sz="quarter" idx="10"/>
          </p:nvPr>
        </p:nvSpPr>
        <p:spPr/>
        <p:txBody>
          <a:bodyPr/>
          <a:lstStyle/>
          <a:p>
            <a:fld id="{220670EE-23A9-43A0-BEB7-73D45419A245}" type="slidenum">
              <a:rPr lang="en-GB" smtClean="0"/>
              <a:t>29</a:t>
            </a:fld>
            <a:endParaRPr lang="en-GB"/>
          </a:p>
        </p:txBody>
      </p:sp>
    </p:spTree>
    <p:extLst>
      <p:ext uri="{BB962C8B-B14F-4D97-AF65-F5344CB8AC3E}">
        <p14:creationId xmlns:p14="http://schemas.microsoft.com/office/powerpoint/2010/main" val="223002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C3841"/>
                </a:solidFill>
              </a:rPr>
              <a:t>Quote from Carl Sagan regarding how clever we thin dolphins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“It is of interest to note that while some dolphins are reported to have learned English — up to fifty words used in correct context — no human being has been reported to have learned </a:t>
            </a:r>
            <a:r>
              <a:rPr lang="en-GB" sz="1200" dirty="0" err="1"/>
              <a:t>dolphinese</a:t>
            </a:r>
            <a:r>
              <a:rPr lang="en-GB" sz="1200" dirty="0"/>
              <a:t>.”  </a:t>
            </a:r>
            <a:r>
              <a:rPr lang="en-GB" sz="1200" i="1" dirty="0"/>
              <a:t>Carl Sagan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2C3841"/>
              </a:solidFill>
            </a:endParaRPr>
          </a:p>
        </p:txBody>
      </p:sp>
      <p:sp>
        <p:nvSpPr>
          <p:cNvPr id="4" name="Slide Number Placeholder 3"/>
          <p:cNvSpPr>
            <a:spLocks noGrp="1"/>
          </p:cNvSpPr>
          <p:nvPr>
            <p:ph type="sldNum" sz="quarter" idx="10"/>
          </p:nvPr>
        </p:nvSpPr>
        <p:spPr/>
        <p:txBody>
          <a:bodyPr/>
          <a:lstStyle/>
          <a:p>
            <a:fld id="{4EFDA764-0642-4F60-9158-A96B57746612}" type="slidenum">
              <a:rPr lang="en-GB" smtClean="0"/>
              <a:pPr/>
              <a:t>3</a:t>
            </a:fld>
            <a:endParaRPr lang="en-GB"/>
          </a:p>
        </p:txBody>
      </p:sp>
    </p:spTree>
    <p:extLst>
      <p:ext uri="{BB962C8B-B14F-4D97-AF65-F5344CB8AC3E}">
        <p14:creationId xmlns:p14="http://schemas.microsoft.com/office/powerpoint/2010/main" val="2140960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Going further?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a:t>
            </a:r>
            <a:r>
              <a:rPr lang="en-GB" dirty="0" err="1"/>
              <a:t>FutureLearn</a:t>
            </a:r>
            <a:r>
              <a:rPr lang="en-GB" dirty="0"/>
              <a:t> course </a:t>
            </a:r>
            <a:r>
              <a:rPr lang="en-GB" dirty="0" err="1"/>
              <a:t>Digtial</a:t>
            </a:r>
            <a:r>
              <a:rPr lang="en-GB" dirty="0"/>
              <a:t> Accessibility – enabling participation in the Information society </a:t>
            </a:r>
            <a:r>
              <a:rPr lang="en-GB" sz="1200" dirty="0"/>
              <a:t>https://www.futurelearn.com/courses/digital-accessibility</a:t>
            </a:r>
          </a:p>
          <a:p>
            <a:endParaRPr lang="en-GB" dirty="0"/>
          </a:p>
        </p:txBody>
      </p:sp>
      <p:sp>
        <p:nvSpPr>
          <p:cNvPr id="4" name="Slide Number Placeholder 3"/>
          <p:cNvSpPr>
            <a:spLocks noGrp="1"/>
          </p:cNvSpPr>
          <p:nvPr>
            <p:ph type="sldNum" sz="quarter" idx="10"/>
          </p:nvPr>
        </p:nvSpPr>
        <p:spPr/>
        <p:txBody>
          <a:bodyPr/>
          <a:lstStyle/>
          <a:p>
            <a:fld id="{220670EE-23A9-43A0-BEB7-73D45419A245}" type="slidenum">
              <a:rPr lang="en-GB" smtClean="0"/>
              <a:t>30</a:t>
            </a:fld>
            <a:endParaRPr lang="en-GB"/>
          </a:p>
        </p:txBody>
      </p:sp>
    </p:spTree>
    <p:extLst>
      <p:ext uri="{BB962C8B-B14F-4D97-AF65-F5344CB8AC3E}">
        <p14:creationId xmlns:p14="http://schemas.microsoft.com/office/powerpoint/2010/main" val="1003216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Going further?</a:t>
            </a:r>
          </a:p>
          <a:p>
            <a:endParaRPr lang="en-GB" dirty="0"/>
          </a:p>
          <a:p>
            <a:r>
              <a:rPr lang="en-GB" dirty="0"/>
              <a:t>See the FutureTeacher programme – free webinars and online resources and training modules that can be adapted by your institution.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https://xot.futureteacher.eu/play.php?template_id=4</a:t>
            </a:r>
          </a:p>
          <a:p>
            <a:endParaRPr lang="en-GB" dirty="0"/>
          </a:p>
        </p:txBody>
      </p:sp>
      <p:sp>
        <p:nvSpPr>
          <p:cNvPr id="4" name="Slide Number Placeholder 3"/>
          <p:cNvSpPr>
            <a:spLocks noGrp="1"/>
          </p:cNvSpPr>
          <p:nvPr>
            <p:ph type="sldNum" sz="quarter" idx="10"/>
          </p:nvPr>
        </p:nvSpPr>
        <p:spPr/>
        <p:txBody>
          <a:bodyPr/>
          <a:lstStyle/>
          <a:p>
            <a:fld id="{220670EE-23A9-43A0-BEB7-73D45419A245}" type="slidenum">
              <a:rPr lang="en-GB" smtClean="0"/>
              <a:t>31</a:t>
            </a:fld>
            <a:endParaRPr lang="en-GB"/>
          </a:p>
        </p:txBody>
      </p:sp>
    </p:spTree>
    <p:extLst>
      <p:ext uri="{BB962C8B-B14F-4D97-AF65-F5344CB8AC3E}">
        <p14:creationId xmlns:p14="http://schemas.microsoft.com/office/powerpoint/2010/main" val="530614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Contact</a:t>
            </a:r>
          </a:p>
          <a:p>
            <a:endParaRPr lang="en-GB" sz="1200" b="1" dirty="0"/>
          </a:p>
          <a:p>
            <a:pPr>
              <a:spcBef>
                <a:spcPts val="1200"/>
              </a:spcBef>
            </a:pPr>
            <a:r>
              <a:rPr lang="en-GB" sz="1200" b="1" dirty="0"/>
              <a:t>Alistair McNaught</a:t>
            </a:r>
            <a:br>
              <a:rPr lang="en-GB" sz="1200" dirty="0"/>
            </a:br>
            <a:r>
              <a:rPr lang="en-GB" sz="1200" dirty="0"/>
              <a:t>Subject specialist (accessibility and inclusion)</a:t>
            </a:r>
          </a:p>
          <a:p>
            <a:pPr>
              <a:spcBef>
                <a:spcPts val="1200"/>
              </a:spcBef>
            </a:pPr>
            <a:r>
              <a:rPr lang="en-GB" sz="1200" b="1" dirty="0">
                <a:solidFill>
                  <a:srgbClr val="DE481C"/>
                </a:solidFill>
              </a:rPr>
              <a:t>Alistair.mcnaught@jisc.ac.uk</a:t>
            </a:r>
          </a:p>
          <a:p>
            <a:r>
              <a:rPr lang="en-GB" sz="1200" b="1">
                <a:solidFill>
                  <a:srgbClr val="DE481C"/>
                </a:solidFill>
              </a:rPr>
              <a:t>jisc.ac.uk</a:t>
            </a:r>
          </a:p>
          <a:p>
            <a:endParaRPr lang="en-GB" dirty="0"/>
          </a:p>
          <a:p>
            <a:endParaRPr lang="en-GB" dirty="0"/>
          </a:p>
        </p:txBody>
      </p:sp>
      <p:sp>
        <p:nvSpPr>
          <p:cNvPr id="4" name="Slide Number Placeholder 3"/>
          <p:cNvSpPr>
            <a:spLocks noGrp="1"/>
          </p:cNvSpPr>
          <p:nvPr>
            <p:ph type="sldNum" sz="quarter" idx="10"/>
          </p:nvPr>
        </p:nvSpPr>
        <p:spPr/>
        <p:txBody>
          <a:bodyPr/>
          <a:lstStyle/>
          <a:p>
            <a:fld id="{6B37C837-5377-6648-AD34-4D4FC0F568FB}" type="slidenum">
              <a:rPr lang="en-GB" smtClean="0"/>
              <a:pPr/>
              <a:t>32</a:t>
            </a:fld>
            <a:endParaRPr lang="en-GB" dirty="0"/>
          </a:p>
        </p:txBody>
      </p:sp>
    </p:spTree>
    <p:extLst>
      <p:ext uri="{BB962C8B-B14F-4D97-AF65-F5344CB8AC3E}">
        <p14:creationId xmlns:p14="http://schemas.microsoft.com/office/powerpoint/2010/main" val="605408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Speaking </a:t>
            </a:r>
            <a:r>
              <a:rPr lang="en-GB" b="1" dirty="0" err="1"/>
              <a:t>dolphinese</a:t>
            </a: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2C3841"/>
                </a:solidFill>
              </a:rPr>
              <a:t>Carl Sagan’s quote illustrated the irony of humans believing dolphins were nearly as clever as us because they could understand some of our words (even though we could understand none of theirs).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2C384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How many of our students underperform because we ‘lack </a:t>
            </a:r>
            <a:r>
              <a:rPr lang="en-GB" sz="1200" dirty="0" err="1"/>
              <a:t>dolphinese</a:t>
            </a:r>
            <a:r>
              <a:rPr lang="en-GB" sz="1200" dirty="0"/>
              <a:t>’ - the ability to understand the language of their skills, their interests and their passions? Or we lack the digital skills to provide for them the tools that would help them succeed.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2C3841"/>
              </a:solidFill>
            </a:endParaRPr>
          </a:p>
        </p:txBody>
      </p:sp>
      <p:sp>
        <p:nvSpPr>
          <p:cNvPr id="4" name="Slide Number Placeholder 3"/>
          <p:cNvSpPr>
            <a:spLocks noGrp="1"/>
          </p:cNvSpPr>
          <p:nvPr>
            <p:ph type="sldNum" sz="quarter" idx="10"/>
          </p:nvPr>
        </p:nvSpPr>
        <p:spPr/>
        <p:txBody>
          <a:bodyPr/>
          <a:lstStyle/>
          <a:p>
            <a:fld id="{4EFDA764-0642-4F60-9158-A96B57746612}" type="slidenum">
              <a:rPr lang="en-GB" smtClean="0"/>
              <a:pPr/>
              <a:t>4</a:t>
            </a:fld>
            <a:endParaRPr lang="en-GB"/>
          </a:p>
        </p:txBody>
      </p:sp>
    </p:spTree>
    <p:extLst>
      <p:ext uri="{BB962C8B-B14F-4D97-AF65-F5344CB8AC3E}">
        <p14:creationId xmlns:p14="http://schemas.microsoft.com/office/powerpoint/2010/main" val="243665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The onion of technology can set </a:t>
            </a:r>
            <a:r>
              <a:rPr lang="en-GB" b="1" i="1" dirty="0"/>
              <a:t>us </a:t>
            </a:r>
            <a:r>
              <a:rPr lang="en-GB" b="1" dirty="0"/>
              <a:t>free to set free the latent dolphin in every student.</a:t>
            </a:r>
            <a:endParaRPr lang="en-US" sz="1200" b="1" dirty="0">
              <a:solidFill>
                <a:srgbClr val="2C3841"/>
              </a:solidFill>
            </a:endParaRPr>
          </a:p>
        </p:txBody>
      </p:sp>
      <p:sp>
        <p:nvSpPr>
          <p:cNvPr id="4" name="Slide Number Placeholder 3"/>
          <p:cNvSpPr>
            <a:spLocks noGrp="1"/>
          </p:cNvSpPr>
          <p:nvPr>
            <p:ph type="sldNum" sz="quarter" idx="10"/>
          </p:nvPr>
        </p:nvSpPr>
        <p:spPr/>
        <p:txBody>
          <a:bodyPr/>
          <a:lstStyle/>
          <a:p>
            <a:fld id="{4EFDA764-0642-4F60-9158-A96B57746612}" type="slidenum">
              <a:rPr lang="en-GB" smtClean="0"/>
              <a:pPr/>
              <a:t>5</a:t>
            </a:fld>
            <a:endParaRPr lang="en-GB"/>
          </a:p>
        </p:txBody>
      </p:sp>
    </p:spTree>
    <p:extLst>
      <p:ext uri="{BB962C8B-B14F-4D97-AF65-F5344CB8AC3E}">
        <p14:creationId xmlns:p14="http://schemas.microsoft.com/office/powerpoint/2010/main" val="78673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2 minutes of this video illustrate the power of technology to ‘</a:t>
            </a:r>
            <a:r>
              <a:rPr lang="en-GB" dirty="0" err="1"/>
              <a:t>undisable</a:t>
            </a:r>
            <a:r>
              <a:rPr lang="en-GB" dirty="0"/>
              <a:t>’ students.</a:t>
            </a:r>
          </a:p>
        </p:txBody>
      </p:sp>
      <p:sp>
        <p:nvSpPr>
          <p:cNvPr id="4" name="Slide Number Placeholder 3"/>
          <p:cNvSpPr>
            <a:spLocks noGrp="1"/>
          </p:cNvSpPr>
          <p:nvPr>
            <p:ph type="sldNum" sz="quarter" idx="10"/>
          </p:nvPr>
        </p:nvSpPr>
        <p:spPr/>
        <p:txBody>
          <a:bodyPr/>
          <a:lstStyle/>
          <a:p>
            <a:fld id="{220670EE-23A9-43A0-BEB7-73D45419A245}" type="slidenum">
              <a:rPr lang="en-GB" smtClean="0"/>
              <a:t>6</a:t>
            </a:fld>
            <a:endParaRPr lang="en-GB"/>
          </a:p>
        </p:txBody>
      </p:sp>
    </p:spTree>
    <p:extLst>
      <p:ext uri="{BB962C8B-B14F-4D97-AF65-F5344CB8AC3E}">
        <p14:creationId xmlns:p14="http://schemas.microsoft.com/office/powerpoint/2010/main" val="1847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Skip to 3min 34s in this video where the screenreader user explains the frustration of </a:t>
            </a:r>
            <a:r>
              <a:rPr lang="en-GB" dirty="0" err="1"/>
              <a:t>havin</a:t>
            </a:r>
            <a:r>
              <a:rPr lang="en-GB" dirty="0"/>
              <a:t> </a:t>
            </a:r>
            <a:r>
              <a:rPr lang="en-GB" dirty="0" err="1"/>
              <a:t>gthe</a:t>
            </a:r>
            <a:r>
              <a:rPr lang="en-GB" dirty="0"/>
              <a:t> tool to access content but being supplied with inaccessible content. Where are the demands educationalists put on suppliers to ensure all content is accessible?</a:t>
            </a:r>
          </a:p>
        </p:txBody>
      </p:sp>
      <p:sp>
        <p:nvSpPr>
          <p:cNvPr id="4" name="Slide Number Placeholder 3"/>
          <p:cNvSpPr>
            <a:spLocks noGrp="1"/>
          </p:cNvSpPr>
          <p:nvPr>
            <p:ph type="sldNum" sz="quarter" idx="10"/>
          </p:nvPr>
        </p:nvSpPr>
        <p:spPr/>
        <p:txBody>
          <a:bodyPr/>
          <a:lstStyle/>
          <a:p>
            <a:fld id="{220670EE-23A9-43A0-BEB7-73D45419A245}" type="slidenum">
              <a:rPr lang="en-GB" smtClean="0"/>
              <a:t>7</a:t>
            </a:fld>
            <a:endParaRPr lang="en-GB"/>
          </a:p>
        </p:txBody>
      </p:sp>
    </p:spTree>
    <p:extLst>
      <p:ext uri="{BB962C8B-B14F-4D97-AF65-F5344CB8AC3E}">
        <p14:creationId xmlns:p14="http://schemas.microsoft.com/office/powerpoint/2010/main" val="372617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Technology gives voice to competencies – this image is of a group of students from </a:t>
            </a:r>
            <a:r>
              <a:rPr lang="en-GB" dirty="0" err="1"/>
              <a:t>Pengwern</a:t>
            </a:r>
            <a:r>
              <a:rPr lang="en-GB" dirty="0"/>
              <a:t> College in Wales who won the ‘Best presentation’ award at the national Young Enterprise awards. The technology enabled them to showcase their skills and understanding, articulating the ‘inner dolphin’ within.</a:t>
            </a:r>
          </a:p>
        </p:txBody>
      </p:sp>
      <p:sp>
        <p:nvSpPr>
          <p:cNvPr id="4" name="Slide Number Placeholder 3"/>
          <p:cNvSpPr>
            <a:spLocks noGrp="1"/>
          </p:cNvSpPr>
          <p:nvPr>
            <p:ph type="sldNum" sz="quarter" idx="10"/>
          </p:nvPr>
        </p:nvSpPr>
        <p:spPr/>
        <p:txBody>
          <a:bodyPr/>
          <a:lstStyle/>
          <a:p>
            <a:fld id="{220670EE-23A9-43A0-BEB7-73D45419A245}" type="slidenum">
              <a:rPr lang="en-GB" smtClean="0"/>
              <a:t>8</a:t>
            </a:fld>
            <a:endParaRPr lang="en-GB"/>
          </a:p>
        </p:txBody>
      </p:sp>
    </p:spTree>
    <p:extLst>
      <p:ext uri="{BB962C8B-B14F-4D97-AF65-F5344CB8AC3E}">
        <p14:creationId xmlns:p14="http://schemas.microsoft.com/office/powerpoint/2010/main" val="40289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Assistive technology is everywhere – 1</a:t>
            </a:r>
          </a:p>
          <a:p>
            <a:endParaRPr lang="en-GB" dirty="0"/>
          </a:p>
          <a:p>
            <a:r>
              <a:rPr lang="en-GB" dirty="0"/>
              <a:t>But not all staff are aware of it and therefore not all students are introduced to it. The screenshots show the Learning Tools in Word (top left), built in text to speech for reading PDFs in the Edge browser (top right), navigation, magnification, reflow and colour change in Adobe Reader and text being presented a word at a time in the Spreed plugin for the Chrome browser.</a:t>
            </a:r>
          </a:p>
        </p:txBody>
      </p:sp>
      <p:sp>
        <p:nvSpPr>
          <p:cNvPr id="4" name="Slide Number Placeholder 3"/>
          <p:cNvSpPr>
            <a:spLocks noGrp="1"/>
          </p:cNvSpPr>
          <p:nvPr>
            <p:ph type="sldNum" sz="quarter" idx="10"/>
          </p:nvPr>
        </p:nvSpPr>
        <p:spPr/>
        <p:txBody>
          <a:bodyPr/>
          <a:lstStyle/>
          <a:p>
            <a:fld id="{220670EE-23A9-43A0-BEB7-73D45419A245}" type="slidenum">
              <a:rPr lang="en-GB" smtClean="0"/>
              <a:t>9</a:t>
            </a:fld>
            <a:endParaRPr lang="en-GB"/>
          </a:p>
        </p:txBody>
      </p:sp>
    </p:spTree>
    <p:extLst>
      <p:ext uri="{BB962C8B-B14F-4D97-AF65-F5344CB8AC3E}">
        <p14:creationId xmlns:p14="http://schemas.microsoft.com/office/powerpoint/2010/main" val="96791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5F4A2D-4DE0-4142-8852-FED19335D76E}"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50B55-42DF-450D-BE47-3D77C86B1E19}" type="slidenum">
              <a:rPr lang="en-GB" smtClean="0"/>
              <a:t>‹#›</a:t>
            </a:fld>
            <a:endParaRPr lang="en-GB"/>
          </a:p>
        </p:txBody>
      </p:sp>
    </p:spTree>
    <p:extLst>
      <p:ext uri="{BB962C8B-B14F-4D97-AF65-F5344CB8AC3E}">
        <p14:creationId xmlns:p14="http://schemas.microsoft.com/office/powerpoint/2010/main" val="376179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5F4A2D-4DE0-4142-8852-FED19335D76E}"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50B55-42DF-450D-BE47-3D77C86B1E19}" type="slidenum">
              <a:rPr lang="en-GB" smtClean="0"/>
              <a:t>‹#›</a:t>
            </a:fld>
            <a:endParaRPr lang="en-GB"/>
          </a:p>
        </p:txBody>
      </p:sp>
    </p:spTree>
    <p:extLst>
      <p:ext uri="{BB962C8B-B14F-4D97-AF65-F5344CB8AC3E}">
        <p14:creationId xmlns:p14="http://schemas.microsoft.com/office/powerpoint/2010/main" val="1061642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5F4A2D-4DE0-4142-8852-FED19335D76E}"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50B55-42DF-450D-BE47-3D77C86B1E19}" type="slidenum">
              <a:rPr lang="en-GB" smtClean="0"/>
              <a:t>‹#›</a:t>
            </a:fld>
            <a:endParaRPr lang="en-GB"/>
          </a:p>
        </p:txBody>
      </p:sp>
    </p:spTree>
    <p:extLst>
      <p:ext uri="{BB962C8B-B14F-4D97-AF65-F5344CB8AC3E}">
        <p14:creationId xmlns:p14="http://schemas.microsoft.com/office/powerpoint/2010/main" val="11762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657600" y="1234800"/>
            <a:ext cx="10876800" cy="5130000"/>
          </a:xfrm>
        </p:spPr>
        <p:txBody>
          <a:bodyPr/>
          <a:lstStyle/>
          <a:p>
            <a:endParaRPr lang="en-GB"/>
          </a:p>
        </p:txBody>
      </p:sp>
      <p:sp>
        <p:nvSpPr>
          <p:cNvPr id="3" name="Subtitle 2"/>
          <p:cNvSpPr>
            <a:spLocks noGrp="1"/>
          </p:cNvSpPr>
          <p:nvPr>
            <p:ph type="subTitle" idx="1"/>
          </p:nvPr>
        </p:nvSpPr>
        <p:spPr>
          <a:xfrm>
            <a:off x="2594400" y="5036196"/>
            <a:ext cx="8940000" cy="328680"/>
          </a:xfrm>
        </p:spPr>
        <p:txBody>
          <a:bodyPr wrap="square">
            <a:spAutoFit/>
          </a:bodyPr>
          <a:lstStyle>
            <a:lvl1pPr marL="0" indent="0" algn="l">
              <a:lnSpc>
                <a:spcPct val="96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0" y="4676946"/>
            <a:ext cx="1993496" cy="230832"/>
          </a:xfrm>
        </p:spPr>
        <p:txBody>
          <a:bodyPr/>
          <a:lstStyle>
            <a:lvl1pPr>
              <a:defRPr sz="1500">
                <a:solidFill>
                  <a:schemeClr val="bg1"/>
                </a:solidFill>
              </a:defRPr>
            </a:lvl1pPr>
          </a:lstStyle>
          <a:p>
            <a:fld id="{3CA8F159-D1F0-C347-B911-93F09E71998B}" type="datetime1">
              <a:rPr lang="en-GB" smtClean="0"/>
              <a:t>25/10/2018</a:t>
            </a:fld>
            <a:endParaRPr lang="en-GB" dirty="0"/>
          </a:p>
        </p:txBody>
      </p:sp>
      <p:sp>
        <p:nvSpPr>
          <p:cNvPr id="2" name="Title 1"/>
          <p:cNvSpPr>
            <a:spLocks noGrp="1"/>
          </p:cNvSpPr>
          <p:nvPr>
            <p:ph type="ctrTitle"/>
          </p:nvPr>
        </p:nvSpPr>
        <p:spPr>
          <a:xfrm>
            <a:off x="2594400" y="4561894"/>
            <a:ext cx="8940000" cy="549381"/>
          </a:xfrm>
        </p:spPr>
        <p:txBody>
          <a:bodyPr wrap="square" anchor="t" anchorCtr="0">
            <a:spAutoFit/>
          </a:bodyPr>
          <a:lstStyle>
            <a:lvl1pPr>
              <a:defRPr sz="33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02151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Jisc Slide (End Slide 2)">
    <p:spTree>
      <p:nvGrpSpPr>
        <p:cNvPr id="1" name=""/>
        <p:cNvGrpSpPr/>
        <p:nvPr/>
      </p:nvGrpSpPr>
      <p:grpSpPr>
        <a:xfrm>
          <a:off x="0" y="0"/>
          <a:ext cx="0" cy="0"/>
          <a:chOff x="0" y="0"/>
          <a:chExt cx="0" cy="0"/>
        </a:xfrm>
      </p:grpSpPr>
      <p:pic>
        <p:nvPicPr>
          <p:cNvPr id="13" name="Picture 12" descr="deletem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21360"/>
            <a:ext cx="9964928" cy="6136640"/>
          </a:xfrm>
          <a:prstGeom prst="rect">
            <a:avLst/>
          </a:prstGeom>
        </p:spPr>
      </p:pic>
      <p:sp>
        <p:nvSpPr>
          <p:cNvPr id="2" name="Title 1"/>
          <p:cNvSpPr>
            <a:spLocks noGrp="1"/>
          </p:cNvSpPr>
          <p:nvPr>
            <p:ph type="title" hasCustomPrompt="1"/>
          </p:nvPr>
        </p:nvSpPr>
        <p:spPr/>
        <p:txBody>
          <a:bodyPr/>
          <a:lstStyle/>
          <a:p>
            <a:r>
              <a:rPr lang="en-GB" dirty="0"/>
              <a:t>Click to edit slide title</a:t>
            </a:r>
          </a:p>
        </p:txBody>
      </p:sp>
      <p:sp>
        <p:nvSpPr>
          <p:cNvPr id="3" name="Date Placeholder 2"/>
          <p:cNvSpPr>
            <a:spLocks noGrp="1"/>
          </p:cNvSpPr>
          <p:nvPr>
            <p:ph type="dt" sz="half" idx="10"/>
          </p:nvPr>
        </p:nvSpPr>
        <p:spPr/>
        <p:txBody>
          <a:bodyPr/>
          <a:lstStyle/>
          <a:p>
            <a:fld id="{BEFE606D-4A6F-6845-973F-63C08BC09B77}" type="datetime1">
              <a:rPr lang="en-GB" smtClean="0"/>
              <a:t>25/10/2018</a:t>
            </a:fld>
            <a:endParaRPr lang="en-GB" dirty="0"/>
          </a:p>
        </p:txBody>
      </p:sp>
      <p:sp>
        <p:nvSpPr>
          <p:cNvPr id="4" name="Footer Placeholder 3"/>
          <p:cNvSpPr>
            <a:spLocks noGrp="1"/>
          </p:cNvSpPr>
          <p:nvPr>
            <p:ph type="ftr" sz="quarter" idx="11"/>
          </p:nvPr>
        </p:nvSpPr>
        <p:spPr/>
        <p:txBody>
          <a:bodyPr/>
          <a:lstStyle/>
          <a:p>
            <a:r>
              <a:rPr lang="en-GB"/>
              <a:t>Title of presentation (Go to ‘View’ menu &gt; ‘Header and Footer…’ to edit the footers on this slide)</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a:t>
            </a:fld>
            <a:endParaRPr lang="en-GB" dirty="0"/>
          </a:p>
        </p:txBody>
      </p:sp>
      <p:cxnSp>
        <p:nvCxnSpPr>
          <p:cNvPr id="6" name="Straight Connector 5"/>
          <p:cNvCxnSpPr/>
          <p:nvPr userDrawn="1"/>
        </p:nvCxnSpPr>
        <p:spPr bwMode="auto">
          <a:xfrm>
            <a:off x="312000" y="6528000"/>
            <a:ext cx="11568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7" name="Straight Connector 6"/>
          <p:cNvCxnSpPr/>
          <p:nvPr userDrawn="1"/>
        </p:nvCxnSpPr>
        <p:spPr bwMode="auto">
          <a:xfrm>
            <a:off x="312001" y="696000"/>
            <a:ext cx="11568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8" name="Picture 7" descr="2013_Jisc_Logo_RGB300(19.5m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000" y="0"/>
            <a:ext cx="934720" cy="544576"/>
          </a:xfrm>
          <a:prstGeom prst="rect">
            <a:avLst/>
          </a:prstGeom>
        </p:spPr>
      </p:pic>
    </p:spTree>
    <p:extLst>
      <p:ext uri="{BB962C8B-B14F-4D97-AF65-F5344CB8AC3E}">
        <p14:creationId xmlns:p14="http://schemas.microsoft.com/office/powerpoint/2010/main" val="114164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5F4A2D-4DE0-4142-8852-FED19335D76E}"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50B55-42DF-450D-BE47-3D77C86B1E19}" type="slidenum">
              <a:rPr lang="en-GB" smtClean="0"/>
              <a:t>‹#›</a:t>
            </a:fld>
            <a:endParaRPr lang="en-GB"/>
          </a:p>
        </p:txBody>
      </p:sp>
    </p:spTree>
    <p:extLst>
      <p:ext uri="{BB962C8B-B14F-4D97-AF65-F5344CB8AC3E}">
        <p14:creationId xmlns:p14="http://schemas.microsoft.com/office/powerpoint/2010/main" val="373238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5F4A2D-4DE0-4142-8852-FED19335D76E}"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50B55-42DF-450D-BE47-3D77C86B1E19}" type="slidenum">
              <a:rPr lang="en-GB" smtClean="0"/>
              <a:t>‹#›</a:t>
            </a:fld>
            <a:endParaRPr lang="en-GB"/>
          </a:p>
        </p:txBody>
      </p:sp>
    </p:spTree>
    <p:extLst>
      <p:ext uri="{BB962C8B-B14F-4D97-AF65-F5344CB8AC3E}">
        <p14:creationId xmlns:p14="http://schemas.microsoft.com/office/powerpoint/2010/main" val="57103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5F4A2D-4DE0-4142-8852-FED19335D76E}" type="datetimeFigureOut">
              <a:rPr lang="en-GB" smtClean="0"/>
              <a:t>25/10/2018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750B55-42DF-450D-BE47-3D77C86B1E19}" type="slidenum">
              <a:rPr lang="en-GB" smtClean="0"/>
              <a:t>‹#›</a:t>
            </a:fld>
            <a:endParaRPr lang="en-GB"/>
          </a:p>
        </p:txBody>
      </p:sp>
    </p:spTree>
    <p:extLst>
      <p:ext uri="{BB962C8B-B14F-4D97-AF65-F5344CB8AC3E}">
        <p14:creationId xmlns:p14="http://schemas.microsoft.com/office/powerpoint/2010/main" val="3764874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5F4A2D-4DE0-4142-8852-FED19335D76E}" type="datetimeFigureOut">
              <a:rPr lang="en-GB" smtClean="0"/>
              <a:t>25/10/2018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750B55-42DF-450D-BE47-3D77C86B1E19}" type="slidenum">
              <a:rPr lang="en-GB" smtClean="0"/>
              <a:t>‹#›</a:t>
            </a:fld>
            <a:endParaRPr lang="en-GB"/>
          </a:p>
        </p:txBody>
      </p:sp>
    </p:spTree>
    <p:extLst>
      <p:ext uri="{BB962C8B-B14F-4D97-AF65-F5344CB8AC3E}">
        <p14:creationId xmlns:p14="http://schemas.microsoft.com/office/powerpoint/2010/main" val="60678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5F4A2D-4DE0-4142-8852-FED19335D76E}" type="datetimeFigureOut">
              <a:rPr lang="en-GB" smtClean="0"/>
              <a:t>25/10/2018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750B55-42DF-450D-BE47-3D77C86B1E19}" type="slidenum">
              <a:rPr lang="en-GB" smtClean="0"/>
              <a:t>‹#›</a:t>
            </a:fld>
            <a:endParaRPr lang="en-GB"/>
          </a:p>
        </p:txBody>
      </p:sp>
    </p:spTree>
    <p:extLst>
      <p:ext uri="{BB962C8B-B14F-4D97-AF65-F5344CB8AC3E}">
        <p14:creationId xmlns:p14="http://schemas.microsoft.com/office/powerpoint/2010/main" val="50112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F4A2D-4DE0-4142-8852-FED19335D76E}" type="datetimeFigureOut">
              <a:rPr lang="en-GB" smtClean="0"/>
              <a:t>25/10/2018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750B55-42DF-450D-BE47-3D77C86B1E19}" type="slidenum">
              <a:rPr lang="en-GB" smtClean="0"/>
              <a:t>‹#›</a:t>
            </a:fld>
            <a:endParaRPr lang="en-GB"/>
          </a:p>
        </p:txBody>
      </p:sp>
    </p:spTree>
    <p:extLst>
      <p:ext uri="{BB962C8B-B14F-4D97-AF65-F5344CB8AC3E}">
        <p14:creationId xmlns:p14="http://schemas.microsoft.com/office/powerpoint/2010/main" val="64083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5F4A2D-4DE0-4142-8852-FED19335D76E}" type="datetimeFigureOut">
              <a:rPr lang="en-GB" smtClean="0"/>
              <a:t>25/10/2018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750B55-42DF-450D-BE47-3D77C86B1E19}" type="slidenum">
              <a:rPr lang="en-GB" smtClean="0"/>
              <a:t>‹#›</a:t>
            </a:fld>
            <a:endParaRPr lang="en-GB"/>
          </a:p>
        </p:txBody>
      </p:sp>
    </p:spTree>
    <p:extLst>
      <p:ext uri="{BB962C8B-B14F-4D97-AF65-F5344CB8AC3E}">
        <p14:creationId xmlns:p14="http://schemas.microsoft.com/office/powerpoint/2010/main" val="361089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5F4A2D-4DE0-4142-8852-FED19335D76E}" type="datetimeFigureOut">
              <a:rPr lang="en-GB" smtClean="0"/>
              <a:t>25/10/2018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750B55-42DF-450D-BE47-3D77C86B1E19}" type="slidenum">
              <a:rPr lang="en-GB" smtClean="0"/>
              <a:t>‹#›</a:t>
            </a:fld>
            <a:endParaRPr lang="en-GB"/>
          </a:p>
        </p:txBody>
      </p:sp>
    </p:spTree>
    <p:extLst>
      <p:ext uri="{BB962C8B-B14F-4D97-AF65-F5344CB8AC3E}">
        <p14:creationId xmlns:p14="http://schemas.microsoft.com/office/powerpoint/2010/main" val="317325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F4A2D-4DE0-4142-8852-FED19335D76E}" type="datetimeFigureOut">
              <a:rPr lang="en-GB" smtClean="0"/>
              <a:t>25/10/2018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50B55-42DF-450D-BE47-3D77C86B1E19}" type="slidenum">
              <a:rPr lang="en-GB" smtClean="0"/>
              <a:t>‹#›</a:t>
            </a:fld>
            <a:endParaRPr lang="en-GB"/>
          </a:p>
        </p:txBody>
      </p:sp>
      <p:pic>
        <p:nvPicPr>
          <p:cNvPr id="7" name="Picture 6" descr="2013_Jisc_Logo_RGB300(19.5mm).png">
            <a:extLst>
              <a:ext uri="{FF2B5EF4-FFF2-40B4-BE49-F238E27FC236}">
                <a16:creationId xmlns:a16="http://schemas.microsoft.com/office/drawing/2014/main" id="{A57E3D06-2E6D-48A1-8B00-F8DD211635F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2000" y="0"/>
            <a:ext cx="934720" cy="544576"/>
          </a:xfrm>
          <a:prstGeom prst="rect">
            <a:avLst/>
          </a:prstGeom>
        </p:spPr>
      </p:pic>
    </p:spTree>
    <p:extLst>
      <p:ext uri="{BB962C8B-B14F-4D97-AF65-F5344CB8AC3E}">
        <p14:creationId xmlns:p14="http://schemas.microsoft.com/office/powerpoint/2010/main" val="196179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addons.opera.com/en/" TargetMode="External"/><Relationship Id="rId11" Type="http://schemas.openxmlformats.org/officeDocument/2006/relationships/hyperlink" Target="https://www.microsoft.com/en-gb/store/collections/edgeextensions/pc" TargetMode="External"/><Relationship Id="rId5" Type="http://schemas.openxmlformats.org/officeDocument/2006/relationships/image" Target="../media/image12.png"/><Relationship Id="rId10" Type="http://schemas.openxmlformats.org/officeDocument/2006/relationships/hyperlink" Target="https://chrome.google.com/webstore" TargetMode="External"/><Relationship Id="rId4" Type="http://schemas.openxmlformats.org/officeDocument/2006/relationships/hyperlink" Target="https://addons.mozilla.org/en-GB/firefox/" TargetMode="External"/><Relationship Id="rId9" Type="http://schemas.openxmlformats.org/officeDocument/2006/relationships/hyperlink" Target="https://safari-extensions.apple.com/" TargetMode="External"/><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openclipart.org/detail/155611/another-dolphin-by-emeza"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openclipart.org/detail/155611/another-dolphin-by-emeza"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librivox.org/" TargetMode="External"/><Relationship Id="rId4" Type="http://schemas.openxmlformats.org/officeDocument/2006/relationships/hyperlink" Target="http://www.youtube.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iny.cc/googleac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openclipart.org/detail/155611/another-dolphin-by-emeza"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openclipart.org/detail/155611/another-dolphin-by-emeza"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isEfnEPoSE0"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7Rs3YpsnfoI"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openclipart.org/detail/155611/another-dolphin-by-emeza"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6" name="Rectangle 7"/>
          <p:cNvSpPr>
            <a:spLocks noChangeArrowheads="1"/>
          </p:cNvSpPr>
          <p:nvPr/>
        </p:nvSpPr>
        <p:spPr bwMode="auto">
          <a:xfrm>
            <a:off x="1" y="4408170"/>
            <a:ext cx="1788118" cy="1225831"/>
          </a:xfrm>
          <a:prstGeom prst="rect">
            <a:avLst/>
          </a:prstGeom>
          <a:solidFill>
            <a:srgbClr val="E0471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7" name="Freeform 8"/>
          <p:cNvSpPr>
            <a:spLocks/>
          </p:cNvSpPr>
          <p:nvPr/>
        </p:nvSpPr>
        <p:spPr bwMode="auto">
          <a:xfrm>
            <a:off x="1788118" y="4408169"/>
            <a:ext cx="67018" cy="1289004"/>
          </a:xfrm>
          <a:custGeom>
            <a:avLst/>
            <a:gdLst>
              <a:gd name="T0" fmla="*/ 47 w 47"/>
              <a:gd name="T1" fmla="*/ 959 h 959"/>
              <a:gd name="T2" fmla="*/ 0 w 47"/>
              <a:gd name="T3" fmla="*/ 912 h 959"/>
              <a:gd name="T4" fmla="*/ 0 w 47"/>
              <a:gd name="T5" fmla="*/ 0 h 959"/>
              <a:gd name="T6" fmla="*/ 47 w 47"/>
              <a:gd name="T7" fmla="*/ 47 h 959"/>
              <a:gd name="T8" fmla="*/ 47 w 47"/>
              <a:gd name="T9" fmla="*/ 959 h 959"/>
            </a:gdLst>
            <a:ahLst/>
            <a:cxnLst>
              <a:cxn ang="0">
                <a:pos x="T0" y="T1"/>
              </a:cxn>
              <a:cxn ang="0">
                <a:pos x="T2" y="T3"/>
              </a:cxn>
              <a:cxn ang="0">
                <a:pos x="T4" y="T5"/>
              </a:cxn>
              <a:cxn ang="0">
                <a:pos x="T6" y="T7"/>
              </a:cxn>
              <a:cxn ang="0">
                <a:pos x="T8" y="T9"/>
              </a:cxn>
            </a:cxnLst>
            <a:rect l="0" t="0" r="r" b="b"/>
            <a:pathLst>
              <a:path w="47" h="959">
                <a:moveTo>
                  <a:pt x="47" y="959"/>
                </a:moveTo>
                <a:lnTo>
                  <a:pt x="0" y="912"/>
                </a:lnTo>
                <a:lnTo>
                  <a:pt x="0" y="0"/>
                </a:lnTo>
                <a:lnTo>
                  <a:pt x="47" y="47"/>
                </a:lnTo>
                <a:lnTo>
                  <a:pt x="47" y="959"/>
                </a:lnTo>
                <a:close/>
              </a:path>
            </a:pathLst>
          </a:custGeom>
          <a:solidFill>
            <a:srgbClr val="9F351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8" name="Rectangle 9"/>
          <p:cNvSpPr>
            <a:spLocks noChangeArrowheads="1"/>
          </p:cNvSpPr>
          <p:nvPr/>
        </p:nvSpPr>
        <p:spPr bwMode="auto">
          <a:xfrm>
            <a:off x="1855137" y="4471343"/>
            <a:ext cx="10336864" cy="1225831"/>
          </a:xfrm>
          <a:prstGeom prst="rect">
            <a:avLst/>
          </a:prstGeom>
          <a:solidFill>
            <a:srgbClr val="E0471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a:xfrm>
            <a:off x="0" y="6447995"/>
            <a:ext cx="1993496" cy="230832"/>
          </a:xfrm>
        </p:spPr>
        <p:txBody>
          <a:bodyPr/>
          <a:lstStyle/>
          <a:p>
            <a:fld id="{ECD3E842-A421-9A4C-B830-10865ABDC085}" type="datetime1">
              <a:rPr lang="en-GB" b="1" smtClean="0">
                <a:solidFill>
                  <a:schemeClr val="tx1"/>
                </a:solidFill>
              </a:rPr>
              <a:t>25/10/2018</a:t>
            </a:fld>
            <a:endParaRPr lang="en-GB" b="1" dirty="0">
              <a:solidFill>
                <a:schemeClr val="tx1"/>
              </a:solidFill>
            </a:endParaRPr>
          </a:p>
        </p:txBody>
      </p:sp>
      <p:sp>
        <p:nvSpPr>
          <p:cNvPr id="6" name="Title 5"/>
          <p:cNvSpPr>
            <a:spLocks noGrp="1"/>
          </p:cNvSpPr>
          <p:nvPr>
            <p:ph type="ctrTitle"/>
          </p:nvPr>
        </p:nvSpPr>
        <p:spPr>
          <a:xfrm>
            <a:off x="3469800" y="4561894"/>
            <a:ext cx="7079488" cy="937180"/>
          </a:xfrm>
        </p:spPr>
        <p:txBody>
          <a:bodyPr/>
          <a:lstStyle/>
          <a:p>
            <a:r>
              <a:rPr lang="en-GB" b="1" dirty="0"/>
              <a:t>Inside the Onion, </a:t>
            </a:r>
            <a:br>
              <a:rPr lang="en-GB" b="1" dirty="0"/>
            </a:br>
            <a:r>
              <a:rPr lang="en-GB" sz="2800" b="1" dirty="0"/>
              <a:t>Peeling back the layers of accessible practice.</a:t>
            </a:r>
            <a:endParaRPr lang="en-GB" sz="2800" dirty="0"/>
          </a:p>
        </p:txBody>
      </p:sp>
    </p:spTree>
    <p:extLst>
      <p:ext uri="{BB962C8B-B14F-4D97-AF65-F5344CB8AC3E}">
        <p14:creationId xmlns:p14="http://schemas.microsoft.com/office/powerpoint/2010/main" val="837128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2DBE-745A-4B71-95C6-AA8EAEF82357}"/>
              </a:ext>
            </a:extLst>
          </p:cNvPr>
          <p:cNvSpPr>
            <a:spLocks noGrp="1"/>
          </p:cNvSpPr>
          <p:nvPr>
            <p:ph type="title"/>
          </p:nvPr>
        </p:nvSpPr>
        <p:spPr>
          <a:xfrm>
            <a:off x="838200" y="318534"/>
            <a:ext cx="10515600" cy="1325563"/>
          </a:xfrm>
        </p:spPr>
        <p:txBody>
          <a:bodyPr/>
          <a:lstStyle/>
          <a:p>
            <a:r>
              <a:rPr lang="en-GB" dirty="0"/>
              <a:t>Assistive technology is everywhere -2</a:t>
            </a:r>
          </a:p>
        </p:txBody>
      </p:sp>
      <p:pic>
        <p:nvPicPr>
          <p:cNvPr id="27" name="Picture 26">
            <a:extLst>
              <a:ext uri="{FF2B5EF4-FFF2-40B4-BE49-F238E27FC236}">
                <a16:creationId xmlns:a16="http://schemas.microsoft.com/office/drawing/2014/main" id="{0CD55D95-085F-45FE-9DD7-9EF7DD4F8C8E}"/>
              </a:ext>
            </a:extLst>
          </p:cNvPr>
          <p:cNvPicPr>
            <a:picLocks noChangeAspect="1"/>
          </p:cNvPicPr>
          <p:nvPr/>
        </p:nvPicPr>
        <p:blipFill>
          <a:blip r:embed="rId3"/>
          <a:stretch>
            <a:fillRect/>
          </a:stretch>
        </p:blipFill>
        <p:spPr>
          <a:xfrm>
            <a:off x="1259345" y="2566292"/>
            <a:ext cx="1833926" cy="480966"/>
          </a:xfrm>
          <a:prstGeom prst="rect">
            <a:avLst/>
          </a:prstGeom>
        </p:spPr>
      </p:pic>
      <p:sp>
        <p:nvSpPr>
          <p:cNvPr id="28" name="Rectangle 27">
            <a:extLst>
              <a:ext uri="{FF2B5EF4-FFF2-40B4-BE49-F238E27FC236}">
                <a16:creationId xmlns:a16="http://schemas.microsoft.com/office/drawing/2014/main" id="{BC4E9768-75FD-464E-8C4E-37814A1D9985}"/>
              </a:ext>
            </a:extLst>
          </p:cNvPr>
          <p:cNvSpPr/>
          <p:nvPr/>
        </p:nvSpPr>
        <p:spPr>
          <a:xfrm>
            <a:off x="1259345" y="3132335"/>
            <a:ext cx="1913741" cy="492443"/>
          </a:xfrm>
          <a:prstGeom prst="rect">
            <a:avLst/>
          </a:prstGeom>
        </p:spPr>
        <p:txBody>
          <a:bodyPr wrap="square">
            <a:spAutoFit/>
          </a:bodyPr>
          <a:lstStyle/>
          <a:p>
            <a:pPr defTabSz="685800" fontAlgn="base">
              <a:spcBef>
                <a:spcPct val="0"/>
              </a:spcBef>
              <a:spcAft>
                <a:spcPct val="0"/>
              </a:spcAft>
            </a:pPr>
            <a:r>
              <a:rPr lang="en-GB" sz="1300" dirty="0">
                <a:solidFill>
                  <a:srgbClr val="2C3841"/>
                </a:solidFill>
                <a:latin typeface="Corbel" panose="020B0503020204020204" pitchFamily="34" charset="0"/>
                <a:ea typeface="MS PGothic" panose="020B0600070205080204" pitchFamily="34" charset="-128"/>
                <a:hlinkClick r:id="rId4"/>
              </a:rPr>
              <a:t>https://addons.mozilla.org/en-GB/firefox/</a:t>
            </a:r>
            <a:r>
              <a:rPr lang="en-GB" sz="1300" dirty="0">
                <a:solidFill>
                  <a:srgbClr val="2C3841"/>
                </a:solidFill>
                <a:latin typeface="Corbel" panose="020B0503020204020204" pitchFamily="34" charset="0"/>
                <a:ea typeface="MS PGothic" panose="020B0600070205080204" pitchFamily="34" charset="-128"/>
              </a:rPr>
              <a:t> </a:t>
            </a:r>
          </a:p>
        </p:txBody>
      </p:sp>
      <p:pic>
        <p:nvPicPr>
          <p:cNvPr id="29" name="Picture 28">
            <a:extLst>
              <a:ext uri="{FF2B5EF4-FFF2-40B4-BE49-F238E27FC236}">
                <a16:creationId xmlns:a16="http://schemas.microsoft.com/office/drawing/2014/main" id="{87560ADF-6E5E-4557-B919-9110ECB49A39}"/>
              </a:ext>
            </a:extLst>
          </p:cNvPr>
          <p:cNvPicPr>
            <a:picLocks noChangeAspect="1"/>
          </p:cNvPicPr>
          <p:nvPr/>
        </p:nvPicPr>
        <p:blipFill>
          <a:blip r:embed="rId5"/>
          <a:stretch>
            <a:fillRect/>
          </a:stretch>
        </p:blipFill>
        <p:spPr>
          <a:xfrm>
            <a:off x="1259345" y="5737985"/>
            <a:ext cx="1633154" cy="456010"/>
          </a:xfrm>
          <a:prstGeom prst="rect">
            <a:avLst/>
          </a:prstGeom>
          <a:ln>
            <a:solidFill>
              <a:srgbClr val="2C3841"/>
            </a:solidFill>
          </a:ln>
        </p:spPr>
      </p:pic>
      <p:sp>
        <p:nvSpPr>
          <p:cNvPr id="30" name="Rectangle 29">
            <a:extLst>
              <a:ext uri="{FF2B5EF4-FFF2-40B4-BE49-F238E27FC236}">
                <a16:creationId xmlns:a16="http://schemas.microsoft.com/office/drawing/2014/main" id="{2D7A836C-D1FA-4FAF-942C-015FC4AEE058}"/>
              </a:ext>
            </a:extLst>
          </p:cNvPr>
          <p:cNvSpPr/>
          <p:nvPr/>
        </p:nvSpPr>
        <p:spPr>
          <a:xfrm>
            <a:off x="1259345" y="6279074"/>
            <a:ext cx="2266967" cy="292388"/>
          </a:xfrm>
          <a:prstGeom prst="rect">
            <a:avLst/>
          </a:prstGeom>
        </p:spPr>
        <p:txBody>
          <a:bodyPr wrap="none">
            <a:spAutoFit/>
          </a:bodyPr>
          <a:lstStyle/>
          <a:p>
            <a:pPr defTabSz="685800" fontAlgn="base">
              <a:spcBef>
                <a:spcPct val="0"/>
              </a:spcBef>
              <a:spcAft>
                <a:spcPct val="0"/>
              </a:spcAft>
            </a:pPr>
            <a:r>
              <a:rPr lang="en-GB" sz="1300" dirty="0">
                <a:solidFill>
                  <a:srgbClr val="2C3841"/>
                </a:solidFill>
                <a:latin typeface="Corbel" panose="020B0503020204020204" pitchFamily="34" charset="0"/>
                <a:ea typeface="MS PGothic" panose="020B0600070205080204" pitchFamily="34" charset="-128"/>
                <a:hlinkClick r:id="rId6"/>
              </a:rPr>
              <a:t>https://addons.opera.com/en/</a:t>
            </a:r>
            <a:r>
              <a:rPr lang="en-GB" sz="1300" dirty="0">
                <a:solidFill>
                  <a:srgbClr val="2C3841"/>
                </a:solidFill>
                <a:latin typeface="Corbel" panose="020B0503020204020204" pitchFamily="34" charset="0"/>
                <a:ea typeface="MS PGothic" panose="020B0600070205080204" pitchFamily="34" charset="-128"/>
              </a:rPr>
              <a:t> </a:t>
            </a:r>
          </a:p>
        </p:txBody>
      </p:sp>
      <p:pic>
        <p:nvPicPr>
          <p:cNvPr id="31" name="Picture 30">
            <a:extLst>
              <a:ext uri="{FF2B5EF4-FFF2-40B4-BE49-F238E27FC236}">
                <a16:creationId xmlns:a16="http://schemas.microsoft.com/office/drawing/2014/main" id="{DB8FF06E-1FC8-4872-B928-4FFED7EDFD50}"/>
              </a:ext>
            </a:extLst>
          </p:cNvPr>
          <p:cNvPicPr>
            <a:picLocks noChangeAspect="1"/>
          </p:cNvPicPr>
          <p:nvPr/>
        </p:nvPicPr>
        <p:blipFill>
          <a:blip r:embed="rId7"/>
          <a:stretch>
            <a:fillRect/>
          </a:stretch>
        </p:blipFill>
        <p:spPr>
          <a:xfrm>
            <a:off x="1259345" y="1652877"/>
            <a:ext cx="2311519" cy="450873"/>
          </a:xfrm>
          <a:prstGeom prst="rect">
            <a:avLst/>
          </a:prstGeom>
          <a:ln>
            <a:solidFill>
              <a:srgbClr val="2C3841"/>
            </a:solidFill>
          </a:ln>
        </p:spPr>
      </p:pic>
      <p:pic>
        <p:nvPicPr>
          <p:cNvPr id="32" name="Picture 31">
            <a:extLst>
              <a:ext uri="{FF2B5EF4-FFF2-40B4-BE49-F238E27FC236}">
                <a16:creationId xmlns:a16="http://schemas.microsoft.com/office/drawing/2014/main" id="{FC224722-D243-4431-8316-C9B1B96E34C0}"/>
              </a:ext>
            </a:extLst>
          </p:cNvPr>
          <p:cNvPicPr>
            <a:picLocks noChangeAspect="1"/>
          </p:cNvPicPr>
          <p:nvPr/>
        </p:nvPicPr>
        <p:blipFill rotWithShape="1">
          <a:blip r:embed="rId8"/>
          <a:srcRect b="16585"/>
          <a:stretch/>
        </p:blipFill>
        <p:spPr>
          <a:xfrm>
            <a:off x="1259345" y="4827767"/>
            <a:ext cx="2477009" cy="447676"/>
          </a:xfrm>
          <a:prstGeom prst="rect">
            <a:avLst/>
          </a:prstGeom>
          <a:ln>
            <a:solidFill>
              <a:srgbClr val="2C3841"/>
            </a:solidFill>
          </a:ln>
        </p:spPr>
      </p:pic>
      <p:sp>
        <p:nvSpPr>
          <p:cNvPr id="33" name="Rectangle 32">
            <a:extLst>
              <a:ext uri="{FF2B5EF4-FFF2-40B4-BE49-F238E27FC236}">
                <a16:creationId xmlns:a16="http://schemas.microsoft.com/office/drawing/2014/main" id="{FB0A56FE-86EC-4A26-BACC-E5BEDFE81FBD}"/>
              </a:ext>
            </a:extLst>
          </p:cNvPr>
          <p:cNvSpPr/>
          <p:nvPr/>
        </p:nvSpPr>
        <p:spPr>
          <a:xfrm>
            <a:off x="1259345" y="5360520"/>
            <a:ext cx="2698175" cy="292388"/>
          </a:xfrm>
          <a:prstGeom prst="rect">
            <a:avLst/>
          </a:prstGeom>
        </p:spPr>
        <p:txBody>
          <a:bodyPr wrap="none">
            <a:spAutoFit/>
          </a:bodyPr>
          <a:lstStyle/>
          <a:p>
            <a:pPr defTabSz="685800" fontAlgn="base">
              <a:spcBef>
                <a:spcPct val="0"/>
              </a:spcBef>
              <a:spcAft>
                <a:spcPct val="0"/>
              </a:spcAft>
            </a:pPr>
            <a:r>
              <a:rPr lang="en-GB" sz="1300" dirty="0">
                <a:solidFill>
                  <a:srgbClr val="2C3841"/>
                </a:solidFill>
                <a:latin typeface="Corbel" panose="020B0503020204020204" pitchFamily="34" charset="0"/>
                <a:ea typeface="MS PGothic" panose="020B0600070205080204" pitchFamily="34" charset="-128"/>
                <a:hlinkClick r:id="rId9"/>
              </a:rPr>
              <a:t>https://safari-extensions.apple.com/</a:t>
            </a:r>
            <a:r>
              <a:rPr lang="en-GB" sz="1300" dirty="0">
                <a:solidFill>
                  <a:srgbClr val="2C3841"/>
                </a:solidFill>
                <a:latin typeface="Corbel" panose="020B0503020204020204" pitchFamily="34" charset="0"/>
                <a:ea typeface="MS PGothic" panose="020B0600070205080204" pitchFamily="34" charset="-128"/>
              </a:rPr>
              <a:t> </a:t>
            </a:r>
          </a:p>
        </p:txBody>
      </p:sp>
      <p:sp>
        <p:nvSpPr>
          <p:cNvPr id="34" name="Rectangle 33">
            <a:extLst>
              <a:ext uri="{FF2B5EF4-FFF2-40B4-BE49-F238E27FC236}">
                <a16:creationId xmlns:a16="http://schemas.microsoft.com/office/drawing/2014/main" id="{4EBC229E-F834-48E0-BDB1-9A4734C603DF}"/>
              </a:ext>
            </a:extLst>
          </p:cNvPr>
          <p:cNvSpPr/>
          <p:nvPr/>
        </p:nvSpPr>
        <p:spPr>
          <a:xfrm>
            <a:off x="1259345" y="2188827"/>
            <a:ext cx="2792752" cy="292388"/>
          </a:xfrm>
          <a:prstGeom prst="rect">
            <a:avLst/>
          </a:prstGeom>
        </p:spPr>
        <p:txBody>
          <a:bodyPr wrap="none">
            <a:spAutoFit/>
          </a:bodyPr>
          <a:lstStyle/>
          <a:p>
            <a:pPr defTabSz="685800" fontAlgn="base">
              <a:spcBef>
                <a:spcPct val="0"/>
              </a:spcBef>
              <a:spcAft>
                <a:spcPct val="0"/>
              </a:spcAft>
            </a:pPr>
            <a:r>
              <a:rPr lang="en-GB" sz="1300" dirty="0">
                <a:solidFill>
                  <a:srgbClr val="2C3841"/>
                </a:solidFill>
                <a:latin typeface="Corbel" panose="020B0503020204020204" pitchFamily="34" charset="0"/>
                <a:ea typeface="MS PGothic" panose="020B0600070205080204" pitchFamily="34" charset="-128"/>
                <a:hlinkClick r:id="rId10"/>
              </a:rPr>
              <a:t>https://chrome.google.com/webstore</a:t>
            </a:r>
            <a:r>
              <a:rPr lang="en-GB" sz="1300" dirty="0">
                <a:solidFill>
                  <a:srgbClr val="2C3841"/>
                </a:solidFill>
                <a:latin typeface="Corbel" panose="020B0503020204020204" pitchFamily="34" charset="0"/>
                <a:ea typeface="MS PGothic" panose="020B0600070205080204" pitchFamily="34" charset="-128"/>
              </a:rPr>
              <a:t> </a:t>
            </a:r>
          </a:p>
        </p:txBody>
      </p:sp>
      <p:sp>
        <p:nvSpPr>
          <p:cNvPr id="35" name="Rectangle 34">
            <a:extLst>
              <a:ext uri="{FF2B5EF4-FFF2-40B4-BE49-F238E27FC236}">
                <a16:creationId xmlns:a16="http://schemas.microsoft.com/office/drawing/2014/main" id="{2FE4489A-EC5C-4880-B68E-8A2171468C94}"/>
              </a:ext>
            </a:extLst>
          </p:cNvPr>
          <p:cNvSpPr/>
          <p:nvPr/>
        </p:nvSpPr>
        <p:spPr>
          <a:xfrm>
            <a:off x="1259345" y="4250247"/>
            <a:ext cx="3058851" cy="492443"/>
          </a:xfrm>
          <a:prstGeom prst="rect">
            <a:avLst/>
          </a:prstGeom>
        </p:spPr>
        <p:txBody>
          <a:bodyPr wrap="square">
            <a:spAutoFit/>
          </a:bodyPr>
          <a:lstStyle/>
          <a:p>
            <a:pPr defTabSz="685800" fontAlgn="base">
              <a:spcBef>
                <a:spcPct val="0"/>
              </a:spcBef>
              <a:spcAft>
                <a:spcPct val="0"/>
              </a:spcAft>
            </a:pPr>
            <a:r>
              <a:rPr lang="en-GB" sz="1300" dirty="0">
                <a:solidFill>
                  <a:srgbClr val="2C3841"/>
                </a:solidFill>
                <a:latin typeface="Corbel" panose="020B0503020204020204" pitchFamily="34" charset="0"/>
                <a:ea typeface="MS PGothic" panose="020B0600070205080204" pitchFamily="34" charset="-128"/>
                <a:hlinkClick r:id="rId11"/>
              </a:rPr>
              <a:t>https://www.microsoft.com/en-gb/store/collections/edgeextensions/pc</a:t>
            </a:r>
            <a:r>
              <a:rPr lang="en-GB" sz="1300" dirty="0">
                <a:solidFill>
                  <a:srgbClr val="2C3841"/>
                </a:solidFill>
                <a:latin typeface="Corbel" panose="020B0503020204020204" pitchFamily="34" charset="0"/>
                <a:ea typeface="MS PGothic" panose="020B0600070205080204" pitchFamily="34" charset="-128"/>
              </a:rPr>
              <a:t> </a:t>
            </a:r>
          </a:p>
        </p:txBody>
      </p:sp>
      <p:pic>
        <p:nvPicPr>
          <p:cNvPr id="36" name="Picture 35">
            <a:extLst>
              <a:ext uri="{FF2B5EF4-FFF2-40B4-BE49-F238E27FC236}">
                <a16:creationId xmlns:a16="http://schemas.microsoft.com/office/drawing/2014/main" id="{7D9C1270-579A-4324-9D5D-64D70B46963D}"/>
              </a:ext>
            </a:extLst>
          </p:cNvPr>
          <p:cNvPicPr>
            <a:picLocks noChangeAspect="1"/>
          </p:cNvPicPr>
          <p:nvPr/>
        </p:nvPicPr>
        <p:blipFill>
          <a:blip r:embed="rId12"/>
          <a:stretch>
            <a:fillRect/>
          </a:stretch>
        </p:blipFill>
        <p:spPr>
          <a:xfrm>
            <a:off x="1259345" y="3709855"/>
            <a:ext cx="1958478" cy="455315"/>
          </a:xfrm>
          <a:prstGeom prst="rect">
            <a:avLst/>
          </a:prstGeom>
          <a:ln>
            <a:solidFill>
              <a:srgbClr val="2C3841"/>
            </a:solidFill>
          </a:ln>
        </p:spPr>
      </p:pic>
      <p:pic>
        <p:nvPicPr>
          <p:cNvPr id="15" name="Content Placeholder 11">
            <a:extLst>
              <a:ext uri="{FF2B5EF4-FFF2-40B4-BE49-F238E27FC236}">
                <a16:creationId xmlns:a16="http://schemas.microsoft.com/office/drawing/2014/main" id="{DAA1C89F-177F-4A5F-819E-C4BEDC43B6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72478" y="1519368"/>
            <a:ext cx="2629477" cy="4674627"/>
          </a:xfrm>
          <a:prstGeom prst="rect">
            <a:avLst/>
          </a:prstGeom>
        </p:spPr>
      </p:pic>
      <p:pic>
        <p:nvPicPr>
          <p:cNvPr id="16" name="Content Placeholder 2">
            <a:extLst>
              <a:ext uri="{FF2B5EF4-FFF2-40B4-BE49-F238E27FC236}">
                <a16:creationId xmlns:a16="http://schemas.microsoft.com/office/drawing/2014/main" id="{124D320C-7874-45A0-B6EB-4E40FB08812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27015" y="1519368"/>
            <a:ext cx="3626785" cy="4835714"/>
          </a:xfrm>
          <a:prstGeom prst="rect">
            <a:avLst/>
          </a:prstGeom>
          <a:ln>
            <a:solidFill>
              <a:schemeClr val="tx1"/>
            </a:solidFill>
          </a:ln>
        </p:spPr>
      </p:pic>
    </p:spTree>
    <p:extLst>
      <p:ext uri="{BB962C8B-B14F-4D97-AF65-F5344CB8AC3E}">
        <p14:creationId xmlns:p14="http://schemas.microsoft.com/office/powerpoint/2010/main" val="10748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0" y="577781"/>
            <a:ext cx="10515600" cy="1049005"/>
          </a:xfrm>
          <a:solidFill>
            <a:schemeClr val="bg1">
              <a:alpha val="50000"/>
            </a:schemeClr>
          </a:solidFill>
        </p:spPr>
        <p:txBody>
          <a:bodyPr/>
          <a:lstStyle/>
          <a:p>
            <a:r>
              <a:rPr lang="en-GB" dirty="0"/>
              <a:t>So why doesn’t everyone speak </a:t>
            </a:r>
            <a:r>
              <a:rPr lang="en-GB" dirty="0" err="1"/>
              <a:t>dolphinese</a:t>
            </a:r>
            <a:r>
              <a:rPr lang="en-GB" dirty="0"/>
              <a:t>?</a:t>
            </a:r>
            <a:endParaRPr lang="en-GB" sz="2800" dirty="0"/>
          </a:p>
        </p:txBody>
      </p:sp>
      <p:sp>
        <p:nvSpPr>
          <p:cNvPr id="4" name="Date Placeholder 3"/>
          <p:cNvSpPr>
            <a:spLocks noGrp="1"/>
          </p:cNvSpPr>
          <p:nvPr>
            <p:ph type="dt" sz="half" idx="10"/>
          </p:nvPr>
        </p:nvSpPr>
        <p:spPr/>
        <p:txBody>
          <a:bodyPr/>
          <a:lstStyle/>
          <a:p>
            <a:fld id="{ECD3E842-A421-9A4C-B830-10865ABDC085}" type="datetime1">
              <a:rPr lang="en-GB" b="1" smtClean="0">
                <a:solidFill>
                  <a:schemeClr val="tx1"/>
                </a:solidFill>
              </a:rPr>
              <a:t>25/10/2018</a:t>
            </a:fld>
            <a:endParaRPr lang="en-GB" b="1" dirty="0">
              <a:solidFill>
                <a:schemeClr val="tx1"/>
              </a:solidFill>
            </a:endParaRPr>
          </a:p>
        </p:txBody>
      </p:sp>
      <p:pic>
        <p:nvPicPr>
          <p:cNvPr id="7" name="Picture 6" descr="A picture of a dolphon leaping&#10;&#10;Description generated with very high confidence">
            <a:extLst>
              <a:ext uri="{FF2B5EF4-FFF2-40B4-BE49-F238E27FC236}">
                <a16:creationId xmlns:a16="http://schemas.microsoft.com/office/drawing/2014/main" id="{B9D52F47-A976-4C0F-BC84-032A028D615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700000">
            <a:off x="5269895" y="1928141"/>
            <a:ext cx="1972314" cy="1267212"/>
          </a:xfrm>
          <a:prstGeom prst="rect">
            <a:avLst/>
          </a:prstGeom>
        </p:spPr>
      </p:pic>
    </p:spTree>
    <p:extLst>
      <p:ext uri="{BB962C8B-B14F-4D97-AF65-F5344CB8AC3E}">
        <p14:creationId xmlns:p14="http://schemas.microsoft.com/office/powerpoint/2010/main" val="238787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531858" y="3306454"/>
            <a:ext cx="1267692" cy="646331"/>
          </a:xfrm>
          <a:prstGeom prst="rect">
            <a:avLst/>
          </a:prstGeom>
          <a:noFill/>
        </p:spPr>
        <p:txBody>
          <a:bodyPr wrap="square" rtlCol="0">
            <a:spAutoFit/>
          </a:bodyPr>
          <a:lstStyle/>
          <a:p>
            <a:r>
              <a:rPr lang="en-GB" dirty="0">
                <a:solidFill>
                  <a:schemeClr val="bg1"/>
                </a:solidFill>
              </a:rPr>
              <a:t>Technical access</a:t>
            </a:r>
          </a:p>
        </p:txBody>
      </p:sp>
      <p:sp>
        <p:nvSpPr>
          <p:cNvPr id="29" name="Arrow: Up 28"/>
          <p:cNvSpPr/>
          <p:nvPr/>
        </p:nvSpPr>
        <p:spPr>
          <a:xfrm rot="2889203">
            <a:off x="7387077" y="1597407"/>
            <a:ext cx="1049667" cy="4828031"/>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3251C19-81D2-4718-A96D-8AF0B149211C}"/>
              </a:ext>
            </a:extLst>
          </p:cNvPr>
          <p:cNvSpPr txBox="1"/>
          <p:nvPr/>
        </p:nvSpPr>
        <p:spPr>
          <a:xfrm>
            <a:off x="929697" y="6488668"/>
            <a:ext cx="3497924" cy="369332"/>
          </a:xfrm>
          <a:prstGeom prst="rect">
            <a:avLst/>
          </a:prstGeom>
          <a:noFill/>
        </p:spPr>
        <p:txBody>
          <a:bodyPr wrap="square" rtlCol="0">
            <a:spAutoFit/>
          </a:bodyPr>
          <a:lstStyle/>
          <a:p>
            <a:r>
              <a:rPr lang="en-GB" i="1" dirty="0"/>
              <a:t>Alistair McNaught - 2017</a:t>
            </a:r>
          </a:p>
        </p:txBody>
      </p:sp>
      <p:pic>
        <p:nvPicPr>
          <p:cNvPr id="28" name="Picture 27">
            <a:extLst>
              <a:ext uri="{FF2B5EF4-FFF2-40B4-BE49-F238E27FC236}">
                <a16:creationId xmlns:a16="http://schemas.microsoft.com/office/drawing/2014/main" id="{E07FEEA7-B47B-467D-8F73-0A48A757B780}"/>
              </a:ext>
            </a:extLst>
          </p:cNvPr>
          <p:cNvPicPr>
            <a:picLocks noChangeAspect="1"/>
          </p:cNvPicPr>
          <p:nvPr/>
        </p:nvPicPr>
        <p:blipFill>
          <a:blip r:embed="rId3"/>
          <a:stretch>
            <a:fillRect/>
          </a:stretch>
        </p:blipFill>
        <p:spPr>
          <a:xfrm>
            <a:off x="5081543" y="845128"/>
            <a:ext cx="5955316" cy="5800278"/>
          </a:xfrm>
          <a:prstGeom prst="rect">
            <a:avLst/>
          </a:prstGeom>
        </p:spPr>
      </p:pic>
      <p:sp>
        <p:nvSpPr>
          <p:cNvPr id="8" name="TextBox 7">
            <a:extLst>
              <a:ext uri="{FF2B5EF4-FFF2-40B4-BE49-F238E27FC236}">
                <a16:creationId xmlns:a16="http://schemas.microsoft.com/office/drawing/2014/main" id="{DC19FB1B-99E3-4ECA-ACEB-0E0C92AF7B71}"/>
              </a:ext>
            </a:extLst>
          </p:cNvPr>
          <p:cNvSpPr txBox="1"/>
          <p:nvPr/>
        </p:nvSpPr>
        <p:spPr>
          <a:xfrm>
            <a:off x="276448" y="4805911"/>
            <a:ext cx="4805096" cy="646331"/>
          </a:xfrm>
          <a:prstGeom prst="rect">
            <a:avLst/>
          </a:prstGeom>
          <a:noFill/>
        </p:spPr>
        <p:txBody>
          <a:bodyPr wrap="square" rtlCol="0">
            <a:spAutoFit/>
          </a:bodyPr>
          <a:lstStyle/>
          <a:p>
            <a:r>
              <a:rPr lang="en-GB" b="1" dirty="0"/>
              <a:t>1. Access technology: </a:t>
            </a:r>
            <a:r>
              <a:rPr lang="en-GB" dirty="0"/>
              <a:t>learner overcomes physical limitations. Eye gaze, switches, RFID etc.</a:t>
            </a:r>
          </a:p>
        </p:txBody>
      </p:sp>
      <p:sp>
        <p:nvSpPr>
          <p:cNvPr id="12" name="TextBox 11">
            <a:extLst>
              <a:ext uri="{FF2B5EF4-FFF2-40B4-BE49-F238E27FC236}">
                <a16:creationId xmlns:a16="http://schemas.microsoft.com/office/drawing/2014/main" id="{415CE670-42F7-4798-AE41-1943D7239391}"/>
              </a:ext>
            </a:extLst>
          </p:cNvPr>
          <p:cNvSpPr txBox="1"/>
          <p:nvPr/>
        </p:nvSpPr>
        <p:spPr>
          <a:xfrm>
            <a:off x="254346" y="6027003"/>
            <a:ext cx="4805096" cy="461665"/>
          </a:xfrm>
          <a:prstGeom prst="rect">
            <a:avLst/>
          </a:prstGeom>
          <a:solidFill>
            <a:schemeClr val="accent5">
              <a:lumMod val="20000"/>
              <a:lumOff val="80000"/>
            </a:schemeClr>
          </a:solidFill>
        </p:spPr>
        <p:txBody>
          <a:bodyPr wrap="square" rtlCol="0">
            <a:spAutoFit/>
          </a:bodyPr>
          <a:lstStyle/>
          <a:p>
            <a:r>
              <a:rPr lang="en-GB" sz="2400" b="1" dirty="0"/>
              <a:t>Priorities</a:t>
            </a:r>
            <a:r>
              <a:rPr lang="en-GB" sz="2400" dirty="0"/>
              <a:t> to promote independence.</a:t>
            </a:r>
          </a:p>
        </p:txBody>
      </p:sp>
      <p:sp>
        <p:nvSpPr>
          <p:cNvPr id="2" name="TextBox 1">
            <a:extLst>
              <a:ext uri="{FF2B5EF4-FFF2-40B4-BE49-F238E27FC236}">
                <a16:creationId xmlns:a16="http://schemas.microsoft.com/office/drawing/2014/main" id="{C308ECB7-B539-492E-B860-0399ADB4806D}"/>
              </a:ext>
            </a:extLst>
          </p:cNvPr>
          <p:cNvSpPr txBox="1"/>
          <p:nvPr/>
        </p:nvSpPr>
        <p:spPr>
          <a:xfrm>
            <a:off x="9314121" y="121853"/>
            <a:ext cx="2658139" cy="1446550"/>
          </a:xfrm>
          <a:prstGeom prst="rect">
            <a:avLst/>
          </a:prstGeom>
          <a:noFill/>
        </p:spPr>
        <p:txBody>
          <a:bodyPr wrap="square" rtlCol="0">
            <a:spAutoFit/>
          </a:bodyPr>
          <a:lstStyle/>
          <a:p>
            <a:r>
              <a:rPr lang="en-GB" sz="4400" dirty="0"/>
              <a:t>Onion priorities</a:t>
            </a:r>
          </a:p>
        </p:txBody>
      </p:sp>
    </p:spTree>
    <p:extLst>
      <p:ext uri="{BB962C8B-B14F-4D97-AF65-F5344CB8AC3E}">
        <p14:creationId xmlns:p14="http://schemas.microsoft.com/office/powerpoint/2010/main" val="254836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531858" y="3306454"/>
            <a:ext cx="1267692" cy="646331"/>
          </a:xfrm>
          <a:prstGeom prst="rect">
            <a:avLst/>
          </a:prstGeom>
          <a:noFill/>
        </p:spPr>
        <p:txBody>
          <a:bodyPr wrap="square" rtlCol="0">
            <a:spAutoFit/>
          </a:bodyPr>
          <a:lstStyle/>
          <a:p>
            <a:r>
              <a:rPr lang="en-GB" dirty="0">
                <a:solidFill>
                  <a:schemeClr val="bg1"/>
                </a:solidFill>
              </a:rPr>
              <a:t>Technical access</a:t>
            </a:r>
          </a:p>
        </p:txBody>
      </p:sp>
      <p:sp>
        <p:nvSpPr>
          <p:cNvPr id="29" name="Arrow: Up 28"/>
          <p:cNvSpPr/>
          <p:nvPr/>
        </p:nvSpPr>
        <p:spPr>
          <a:xfrm rot="2889203">
            <a:off x="7387077" y="1597407"/>
            <a:ext cx="1049667" cy="4828031"/>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3251C19-81D2-4718-A96D-8AF0B149211C}"/>
              </a:ext>
            </a:extLst>
          </p:cNvPr>
          <p:cNvSpPr txBox="1"/>
          <p:nvPr/>
        </p:nvSpPr>
        <p:spPr>
          <a:xfrm>
            <a:off x="929697" y="6488668"/>
            <a:ext cx="3497924" cy="369332"/>
          </a:xfrm>
          <a:prstGeom prst="rect">
            <a:avLst/>
          </a:prstGeom>
          <a:noFill/>
        </p:spPr>
        <p:txBody>
          <a:bodyPr wrap="square" rtlCol="0">
            <a:spAutoFit/>
          </a:bodyPr>
          <a:lstStyle/>
          <a:p>
            <a:r>
              <a:rPr lang="en-GB" i="1" dirty="0"/>
              <a:t>Alistair McNaught - 2017</a:t>
            </a:r>
          </a:p>
        </p:txBody>
      </p:sp>
      <p:pic>
        <p:nvPicPr>
          <p:cNvPr id="28" name="Picture 27">
            <a:extLst>
              <a:ext uri="{FF2B5EF4-FFF2-40B4-BE49-F238E27FC236}">
                <a16:creationId xmlns:a16="http://schemas.microsoft.com/office/drawing/2014/main" id="{E07FEEA7-B47B-467D-8F73-0A48A757B780}"/>
              </a:ext>
            </a:extLst>
          </p:cNvPr>
          <p:cNvPicPr>
            <a:picLocks noChangeAspect="1"/>
          </p:cNvPicPr>
          <p:nvPr/>
        </p:nvPicPr>
        <p:blipFill>
          <a:blip r:embed="rId3"/>
          <a:stretch>
            <a:fillRect/>
          </a:stretch>
        </p:blipFill>
        <p:spPr>
          <a:xfrm>
            <a:off x="5081543" y="845128"/>
            <a:ext cx="5955316" cy="5800278"/>
          </a:xfrm>
          <a:prstGeom prst="rect">
            <a:avLst/>
          </a:prstGeom>
        </p:spPr>
      </p:pic>
      <p:sp>
        <p:nvSpPr>
          <p:cNvPr id="8" name="TextBox 7">
            <a:extLst>
              <a:ext uri="{FF2B5EF4-FFF2-40B4-BE49-F238E27FC236}">
                <a16:creationId xmlns:a16="http://schemas.microsoft.com/office/drawing/2014/main" id="{DC19FB1B-99E3-4ECA-ACEB-0E0C92AF7B71}"/>
              </a:ext>
            </a:extLst>
          </p:cNvPr>
          <p:cNvSpPr txBox="1"/>
          <p:nvPr/>
        </p:nvSpPr>
        <p:spPr>
          <a:xfrm>
            <a:off x="276448" y="4805911"/>
            <a:ext cx="4805096" cy="646331"/>
          </a:xfrm>
          <a:prstGeom prst="rect">
            <a:avLst/>
          </a:prstGeom>
          <a:noFill/>
        </p:spPr>
        <p:txBody>
          <a:bodyPr wrap="square" rtlCol="0">
            <a:spAutoFit/>
          </a:bodyPr>
          <a:lstStyle/>
          <a:p>
            <a:r>
              <a:rPr lang="en-GB" b="1" dirty="0"/>
              <a:t>1. Access technology: </a:t>
            </a:r>
            <a:r>
              <a:rPr lang="en-GB" dirty="0"/>
              <a:t>learner overcomes physical limitations. Eye gaze, switches, RFID etc.</a:t>
            </a:r>
          </a:p>
        </p:txBody>
      </p:sp>
      <p:sp>
        <p:nvSpPr>
          <p:cNvPr id="9" name="TextBox 8">
            <a:extLst>
              <a:ext uri="{FF2B5EF4-FFF2-40B4-BE49-F238E27FC236}">
                <a16:creationId xmlns:a16="http://schemas.microsoft.com/office/drawing/2014/main" id="{EBC240A7-97AF-43B0-8206-BC8328F676B1}"/>
              </a:ext>
            </a:extLst>
          </p:cNvPr>
          <p:cNvSpPr txBox="1"/>
          <p:nvPr/>
        </p:nvSpPr>
        <p:spPr>
          <a:xfrm>
            <a:off x="276448" y="3625016"/>
            <a:ext cx="4805096" cy="923330"/>
          </a:xfrm>
          <a:prstGeom prst="rect">
            <a:avLst/>
          </a:prstGeom>
          <a:noFill/>
        </p:spPr>
        <p:txBody>
          <a:bodyPr wrap="square" rtlCol="0">
            <a:spAutoFit/>
          </a:bodyPr>
          <a:lstStyle/>
          <a:p>
            <a:r>
              <a:rPr lang="en-GB" b="1" dirty="0"/>
              <a:t>2. Network infrastructure:</a:t>
            </a:r>
            <a:r>
              <a:rPr lang="en-GB" dirty="0"/>
              <a:t> provides fast and reliable access to wider systems. Wi-Fi, learning platform, media server, security.</a:t>
            </a:r>
          </a:p>
        </p:txBody>
      </p:sp>
      <p:sp>
        <p:nvSpPr>
          <p:cNvPr id="12" name="TextBox 11">
            <a:extLst>
              <a:ext uri="{FF2B5EF4-FFF2-40B4-BE49-F238E27FC236}">
                <a16:creationId xmlns:a16="http://schemas.microsoft.com/office/drawing/2014/main" id="{415CE670-42F7-4798-AE41-1943D7239391}"/>
              </a:ext>
            </a:extLst>
          </p:cNvPr>
          <p:cNvSpPr txBox="1"/>
          <p:nvPr/>
        </p:nvSpPr>
        <p:spPr>
          <a:xfrm>
            <a:off x="254346" y="6027003"/>
            <a:ext cx="4805096" cy="461665"/>
          </a:xfrm>
          <a:prstGeom prst="rect">
            <a:avLst/>
          </a:prstGeom>
          <a:solidFill>
            <a:schemeClr val="accent5">
              <a:lumMod val="20000"/>
              <a:lumOff val="80000"/>
            </a:schemeClr>
          </a:solidFill>
        </p:spPr>
        <p:txBody>
          <a:bodyPr wrap="square" rtlCol="0">
            <a:spAutoFit/>
          </a:bodyPr>
          <a:lstStyle/>
          <a:p>
            <a:r>
              <a:rPr lang="en-GB" sz="2400" b="1" dirty="0"/>
              <a:t>Priorities</a:t>
            </a:r>
            <a:r>
              <a:rPr lang="en-GB" sz="2400" dirty="0"/>
              <a:t> to promote independence.</a:t>
            </a:r>
          </a:p>
        </p:txBody>
      </p:sp>
      <p:sp>
        <p:nvSpPr>
          <p:cNvPr id="13" name="TextBox 12">
            <a:extLst>
              <a:ext uri="{FF2B5EF4-FFF2-40B4-BE49-F238E27FC236}">
                <a16:creationId xmlns:a16="http://schemas.microsoft.com/office/drawing/2014/main" id="{D19CA68F-ECAF-4D16-9367-6F05BC0324FE}"/>
              </a:ext>
            </a:extLst>
          </p:cNvPr>
          <p:cNvSpPr txBox="1"/>
          <p:nvPr/>
        </p:nvSpPr>
        <p:spPr>
          <a:xfrm>
            <a:off x="9314121" y="121853"/>
            <a:ext cx="2658139" cy="1446550"/>
          </a:xfrm>
          <a:prstGeom prst="rect">
            <a:avLst/>
          </a:prstGeom>
          <a:noFill/>
        </p:spPr>
        <p:txBody>
          <a:bodyPr wrap="square" rtlCol="0">
            <a:spAutoFit/>
          </a:bodyPr>
          <a:lstStyle/>
          <a:p>
            <a:r>
              <a:rPr lang="en-GB" sz="4400" dirty="0"/>
              <a:t>Onion priorities</a:t>
            </a:r>
          </a:p>
        </p:txBody>
      </p:sp>
    </p:spTree>
    <p:extLst>
      <p:ext uri="{BB962C8B-B14F-4D97-AF65-F5344CB8AC3E}">
        <p14:creationId xmlns:p14="http://schemas.microsoft.com/office/powerpoint/2010/main" val="265515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531858" y="3306454"/>
            <a:ext cx="1267692" cy="646331"/>
          </a:xfrm>
          <a:prstGeom prst="rect">
            <a:avLst/>
          </a:prstGeom>
          <a:noFill/>
        </p:spPr>
        <p:txBody>
          <a:bodyPr wrap="square" rtlCol="0">
            <a:spAutoFit/>
          </a:bodyPr>
          <a:lstStyle/>
          <a:p>
            <a:r>
              <a:rPr lang="en-GB" dirty="0">
                <a:solidFill>
                  <a:schemeClr val="bg1"/>
                </a:solidFill>
              </a:rPr>
              <a:t>Technical access</a:t>
            </a:r>
          </a:p>
        </p:txBody>
      </p:sp>
      <p:sp>
        <p:nvSpPr>
          <p:cNvPr id="29" name="Arrow: Up 28"/>
          <p:cNvSpPr/>
          <p:nvPr/>
        </p:nvSpPr>
        <p:spPr>
          <a:xfrm rot="2889203">
            <a:off x="7387077" y="1597407"/>
            <a:ext cx="1049667" cy="4828031"/>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3251C19-81D2-4718-A96D-8AF0B149211C}"/>
              </a:ext>
            </a:extLst>
          </p:cNvPr>
          <p:cNvSpPr txBox="1"/>
          <p:nvPr/>
        </p:nvSpPr>
        <p:spPr>
          <a:xfrm>
            <a:off x="929697" y="6488668"/>
            <a:ext cx="3497924" cy="369332"/>
          </a:xfrm>
          <a:prstGeom prst="rect">
            <a:avLst/>
          </a:prstGeom>
          <a:noFill/>
        </p:spPr>
        <p:txBody>
          <a:bodyPr wrap="square" rtlCol="0">
            <a:spAutoFit/>
          </a:bodyPr>
          <a:lstStyle/>
          <a:p>
            <a:r>
              <a:rPr lang="en-GB" i="1" dirty="0"/>
              <a:t>Alistair McNaught - 2017</a:t>
            </a:r>
          </a:p>
        </p:txBody>
      </p:sp>
      <p:pic>
        <p:nvPicPr>
          <p:cNvPr id="28" name="Picture 27">
            <a:extLst>
              <a:ext uri="{FF2B5EF4-FFF2-40B4-BE49-F238E27FC236}">
                <a16:creationId xmlns:a16="http://schemas.microsoft.com/office/drawing/2014/main" id="{E07FEEA7-B47B-467D-8F73-0A48A757B780}"/>
              </a:ext>
            </a:extLst>
          </p:cNvPr>
          <p:cNvPicPr>
            <a:picLocks noChangeAspect="1"/>
          </p:cNvPicPr>
          <p:nvPr/>
        </p:nvPicPr>
        <p:blipFill>
          <a:blip r:embed="rId3"/>
          <a:stretch>
            <a:fillRect/>
          </a:stretch>
        </p:blipFill>
        <p:spPr>
          <a:xfrm>
            <a:off x="5081543" y="845128"/>
            <a:ext cx="5955316" cy="5800278"/>
          </a:xfrm>
          <a:prstGeom prst="rect">
            <a:avLst/>
          </a:prstGeom>
        </p:spPr>
      </p:pic>
      <p:sp>
        <p:nvSpPr>
          <p:cNvPr id="8" name="TextBox 7">
            <a:extLst>
              <a:ext uri="{FF2B5EF4-FFF2-40B4-BE49-F238E27FC236}">
                <a16:creationId xmlns:a16="http://schemas.microsoft.com/office/drawing/2014/main" id="{DC19FB1B-99E3-4ECA-ACEB-0E0C92AF7B71}"/>
              </a:ext>
            </a:extLst>
          </p:cNvPr>
          <p:cNvSpPr txBox="1"/>
          <p:nvPr/>
        </p:nvSpPr>
        <p:spPr>
          <a:xfrm>
            <a:off x="276448" y="4805911"/>
            <a:ext cx="4805096" cy="646331"/>
          </a:xfrm>
          <a:prstGeom prst="rect">
            <a:avLst/>
          </a:prstGeom>
          <a:noFill/>
        </p:spPr>
        <p:txBody>
          <a:bodyPr wrap="square" rtlCol="0">
            <a:spAutoFit/>
          </a:bodyPr>
          <a:lstStyle/>
          <a:p>
            <a:r>
              <a:rPr lang="en-GB" b="1" dirty="0"/>
              <a:t>1. Access technology: </a:t>
            </a:r>
            <a:r>
              <a:rPr lang="en-GB" dirty="0"/>
              <a:t>learner overcomes physical limitations. Eye gaze, switches, RFID etc.</a:t>
            </a:r>
          </a:p>
        </p:txBody>
      </p:sp>
      <p:sp>
        <p:nvSpPr>
          <p:cNvPr id="9" name="TextBox 8">
            <a:extLst>
              <a:ext uri="{FF2B5EF4-FFF2-40B4-BE49-F238E27FC236}">
                <a16:creationId xmlns:a16="http://schemas.microsoft.com/office/drawing/2014/main" id="{EBC240A7-97AF-43B0-8206-BC8328F676B1}"/>
              </a:ext>
            </a:extLst>
          </p:cNvPr>
          <p:cNvSpPr txBox="1"/>
          <p:nvPr/>
        </p:nvSpPr>
        <p:spPr>
          <a:xfrm>
            <a:off x="276448" y="3625016"/>
            <a:ext cx="4805096" cy="923330"/>
          </a:xfrm>
          <a:prstGeom prst="rect">
            <a:avLst/>
          </a:prstGeom>
          <a:noFill/>
        </p:spPr>
        <p:txBody>
          <a:bodyPr wrap="square" rtlCol="0">
            <a:spAutoFit/>
          </a:bodyPr>
          <a:lstStyle/>
          <a:p>
            <a:r>
              <a:rPr lang="en-GB" b="1" dirty="0"/>
              <a:t>2. Network infrastructure:</a:t>
            </a:r>
            <a:r>
              <a:rPr lang="en-GB" dirty="0"/>
              <a:t> provides fast and reliable access to wider systems. Wi-Fi, learning platform, media server, security.</a:t>
            </a:r>
          </a:p>
        </p:txBody>
      </p:sp>
      <p:sp>
        <p:nvSpPr>
          <p:cNvPr id="10" name="TextBox 9">
            <a:extLst>
              <a:ext uri="{FF2B5EF4-FFF2-40B4-BE49-F238E27FC236}">
                <a16:creationId xmlns:a16="http://schemas.microsoft.com/office/drawing/2014/main" id="{7A0EDC44-2619-457E-B916-09DB297D326A}"/>
              </a:ext>
            </a:extLst>
          </p:cNvPr>
          <p:cNvSpPr txBox="1"/>
          <p:nvPr/>
        </p:nvSpPr>
        <p:spPr>
          <a:xfrm>
            <a:off x="276448" y="2551710"/>
            <a:ext cx="4805096" cy="923330"/>
          </a:xfrm>
          <a:prstGeom prst="rect">
            <a:avLst/>
          </a:prstGeom>
          <a:noFill/>
        </p:spPr>
        <p:txBody>
          <a:bodyPr wrap="square" rtlCol="0">
            <a:spAutoFit/>
          </a:bodyPr>
          <a:lstStyle/>
          <a:p>
            <a:r>
              <a:rPr lang="en-GB" b="1" dirty="0"/>
              <a:t>3. Curriculum resources</a:t>
            </a:r>
            <a:r>
              <a:rPr lang="en-GB" dirty="0"/>
              <a:t> online allow independent access to rich range of information, interactivity, multimedia.  </a:t>
            </a:r>
          </a:p>
        </p:txBody>
      </p:sp>
      <p:sp>
        <p:nvSpPr>
          <p:cNvPr id="12" name="TextBox 11">
            <a:extLst>
              <a:ext uri="{FF2B5EF4-FFF2-40B4-BE49-F238E27FC236}">
                <a16:creationId xmlns:a16="http://schemas.microsoft.com/office/drawing/2014/main" id="{415CE670-42F7-4798-AE41-1943D7239391}"/>
              </a:ext>
            </a:extLst>
          </p:cNvPr>
          <p:cNvSpPr txBox="1"/>
          <p:nvPr/>
        </p:nvSpPr>
        <p:spPr>
          <a:xfrm>
            <a:off x="254346" y="6027003"/>
            <a:ext cx="4805096" cy="461665"/>
          </a:xfrm>
          <a:prstGeom prst="rect">
            <a:avLst/>
          </a:prstGeom>
          <a:solidFill>
            <a:schemeClr val="accent5">
              <a:lumMod val="20000"/>
              <a:lumOff val="80000"/>
            </a:schemeClr>
          </a:solidFill>
        </p:spPr>
        <p:txBody>
          <a:bodyPr wrap="square" rtlCol="0">
            <a:spAutoFit/>
          </a:bodyPr>
          <a:lstStyle/>
          <a:p>
            <a:r>
              <a:rPr lang="en-GB" sz="2400" b="1" dirty="0"/>
              <a:t>Priorities</a:t>
            </a:r>
            <a:r>
              <a:rPr lang="en-GB" sz="2400" dirty="0"/>
              <a:t> to promote independence.</a:t>
            </a:r>
          </a:p>
        </p:txBody>
      </p:sp>
      <p:sp>
        <p:nvSpPr>
          <p:cNvPr id="13" name="TextBox 12">
            <a:extLst>
              <a:ext uri="{FF2B5EF4-FFF2-40B4-BE49-F238E27FC236}">
                <a16:creationId xmlns:a16="http://schemas.microsoft.com/office/drawing/2014/main" id="{57D44354-AE7C-4B9C-8EB7-7D4275782AF0}"/>
              </a:ext>
            </a:extLst>
          </p:cNvPr>
          <p:cNvSpPr txBox="1"/>
          <p:nvPr/>
        </p:nvSpPr>
        <p:spPr>
          <a:xfrm>
            <a:off x="9314121" y="121853"/>
            <a:ext cx="2658139" cy="1446550"/>
          </a:xfrm>
          <a:prstGeom prst="rect">
            <a:avLst/>
          </a:prstGeom>
          <a:noFill/>
        </p:spPr>
        <p:txBody>
          <a:bodyPr wrap="square" rtlCol="0">
            <a:spAutoFit/>
          </a:bodyPr>
          <a:lstStyle/>
          <a:p>
            <a:r>
              <a:rPr lang="en-GB" sz="4400" dirty="0"/>
              <a:t>Onion priorities</a:t>
            </a:r>
          </a:p>
        </p:txBody>
      </p:sp>
    </p:spTree>
    <p:extLst>
      <p:ext uri="{BB962C8B-B14F-4D97-AF65-F5344CB8AC3E}">
        <p14:creationId xmlns:p14="http://schemas.microsoft.com/office/powerpoint/2010/main" val="2404195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531858" y="3306454"/>
            <a:ext cx="1267692" cy="646331"/>
          </a:xfrm>
          <a:prstGeom prst="rect">
            <a:avLst/>
          </a:prstGeom>
          <a:noFill/>
        </p:spPr>
        <p:txBody>
          <a:bodyPr wrap="square" rtlCol="0">
            <a:spAutoFit/>
          </a:bodyPr>
          <a:lstStyle/>
          <a:p>
            <a:r>
              <a:rPr lang="en-GB" dirty="0">
                <a:solidFill>
                  <a:schemeClr val="bg1"/>
                </a:solidFill>
              </a:rPr>
              <a:t>Technical access</a:t>
            </a:r>
          </a:p>
        </p:txBody>
      </p:sp>
      <p:sp>
        <p:nvSpPr>
          <p:cNvPr id="29" name="Arrow: Up 28"/>
          <p:cNvSpPr/>
          <p:nvPr/>
        </p:nvSpPr>
        <p:spPr>
          <a:xfrm rot="2889203">
            <a:off x="7387077" y="1597407"/>
            <a:ext cx="1049667" cy="4828031"/>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3251C19-81D2-4718-A96D-8AF0B149211C}"/>
              </a:ext>
            </a:extLst>
          </p:cNvPr>
          <p:cNvSpPr txBox="1"/>
          <p:nvPr/>
        </p:nvSpPr>
        <p:spPr>
          <a:xfrm>
            <a:off x="929697" y="6488668"/>
            <a:ext cx="3497924" cy="369332"/>
          </a:xfrm>
          <a:prstGeom prst="rect">
            <a:avLst/>
          </a:prstGeom>
          <a:noFill/>
        </p:spPr>
        <p:txBody>
          <a:bodyPr wrap="square" rtlCol="0">
            <a:spAutoFit/>
          </a:bodyPr>
          <a:lstStyle/>
          <a:p>
            <a:r>
              <a:rPr lang="en-GB" i="1" dirty="0"/>
              <a:t>Alistair McNaught - 2017</a:t>
            </a:r>
          </a:p>
        </p:txBody>
      </p:sp>
      <p:pic>
        <p:nvPicPr>
          <p:cNvPr id="28" name="Picture 27">
            <a:extLst>
              <a:ext uri="{FF2B5EF4-FFF2-40B4-BE49-F238E27FC236}">
                <a16:creationId xmlns:a16="http://schemas.microsoft.com/office/drawing/2014/main" id="{E07FEEA7-B47B-467D-8F73-0A48A757B780}"/>
              </a:ext>
            </a:extLst>
          </p:cNvPr>
          <p:cNvPicPr>
            <a:picLocks noChangeAspect="1"/>
          </p:cNvPicPr>
          <p:nvPr/>
        </p:nvPicPr>
        <p:blipFill>
          <a:blip r:embed="rId3"/>
          <a:stretch>
            <a:fillRect/>
          </a:stretch>
        </p:blipFill>
        <p:spPr>
          <a:xfrm>
            <a:off x="5081543" y="845128"/>
            <a:ext cx="5955316" cy="5800278"/>
          </a:xfrm>
          <a:prstGeom prst="rect">
            <a:avLst/>
          </a:prstGeom>
        </p:spPr>
      </p:pic>
      <p:sp>
        <p:nvSpPr>
          <p:cNvPr id="8" name="TextBox 7">
            <a:extLst>
              <a:ext uri="{FF2B5EF4-FFF2-40B4-BE49-F238E27FC236}">
                <a16:creationId xmlns:a16="http://schemas.microsoft.com/office/drawing/2014/main" id="{DC19FB1B-99E3-4ECA-ACEB-0E0C92AF7B71}"/>
              </a:ext>
            </a:extLst>
          </p:cNvPr>
          <p:cNvSpPr txBox="1"/>
          <p:nvPr/>
        </p:nvSpPr>
        <p:spPr>
          <a:xfrm>
            <a:off x="276448" y="4805911"/>
            <a:ext cx="4805096" cy="646331"/>
          </a:xfrm>
          <a:prstGeom prst="rect">
            <a:avLst/>
          </a:prstGeom>
          <a:noFill/>
        </p:spPr>
        <p:txBody>
          <a:bodyPr wrap="square" rtlCol="0">
            <a:spAutoFit/>
          </a:bodyPr>
          <a:lstStyle/>
          <a:p>
            <a:r>
              <a:rPr lang="en-GB" b="1" dirty="0"/>
              <a:t>1. Access technology: </a:t>
            </a:r>
            <a:r>
              <a:rPr lang="en-GB" dirty="0"/>
              <a:t>learner overcomes physical limitations. Eye gaze, switches, RFID etc.</a:t>
            </a:r>
          </a:p>
        </p:txBody>
      </p:sp>
      <p:sp>
        <p:nvSpPr>
          <p:cNvPr id="9" name="TextBox 8">
            <a:extLst>
              <a:ext uri="{FF2B5EF4-FFF2-40B4-BE49-F238E27FC236}">
                <a16:creationId xmlns:a16="http://schemas.microsoft.com/office/drawing/2014/main" id="{EBC240A7-97AF-43B0-8206-BC8328F676B1}"/>
              </a:ext>
            </a:extLst>
          </p:cNvPr>
          <p:cNvSpPr txBox="1"/>
          <p:nvPr/>
        </p:nvSpPr>
        <p:spPr>
          <a:xfrm>
            <a:off x="276448" y="3625016"/>
            <a:ext cx="4805096" cy="923330"/>
          </a:xfrm>
          <a:prstGeom prst="rect">
            <a:avLst/>
          </a:prstGeom>
          <a:noFill/>
        </p:spPr>
        <p:txBody>
          <a:bodyPr wrap="square" rtlCol="0">
            <a:spAutoFit/>
          </a:bodyPr>
          <a:lstStyle/>
          <a:p>
            <a:r>
              <a:rPr lang="en-GB" b="1" dirty="0"/>
              <a:t>2. Network infrastructure:</a:t>
            </a:r>
            <a:r>
              <a:rPr lang="en-GB" dirty="0"/>
              <a:t> provides fast and reliable access to wider systems. Wi-Fi, learning platform, media server, security.</a:t>
            </a:r>
          </a:p>
        </p:txBody>
      </p:sp>
      <p:sp>
        <p:nvSpPr>
          <p:cNvPr id="10" name="TextBox 9">
            <a:extLst>
              <a:ext uri="{FF2B5EF4-FFF2-40B4-BE49-F238E27FC236}">
                <a16:creationId xmlns:a16="http://schemas.microsoft.com/office/drawing/2014/main" id="{7A0EDC44-2619-457E-B916-09DB297D326A}"/>
              </a:ext>
            </a:extLst>
          </p:cNvPr>
          <p:cNvSpPr txBox="1"/>
          <p:nvPr/>
        </p:nvSpPr>
        <p:spPr>
          <a:xfrm>
            <a:off x="276448" y="2551710"/>
            <a:ext cx="4805096" cy="923330"/>
          </a:xfrm>
          <a:prstGeom prst="rect">
            <a:avLst/>
          </a:prstGeom>
          <a:noFill/>
        </p:spPr>
        <p:txBody>
          <a:bodyPr wrap="square" rtlCol="0">
            <a:spAutoFit/>
          </a:bodyPr>
          <a:lstStyle/>
          <a:p>
            <a:r>
              <a:rPr lang="en-GB" b="1" dirty="0"/>
              <a:t>3. Curriculum resources</a:t>
            </a:r>
            <a:r>
              <a:rPr lang="en-GB" dirty="0"/>
              <a:t> online allow independent access to rich range of information, interactivity, multimedia.  </a:t>
            </a:r>
          </a:p>
        </p:txBody>
      </p:sp>
      <p:sp>
        <p:nvSpPr>
          <p:cNvPr id="11" name="TextBox 10">
            <a:extLst>
              <a:ext uri="{FF2B5EF4-FFF2-40B4-BE49-F238E27FC236}">
                <a16:creationId xmlns:a16="http://schemas.microsoft.com/office/drawing/2014/main" id="{96BCAD96-B91E-4207-8812-D0F2955DC28E}"/>
              </a:ext>
            </a:extLst>
          </p:cNvPr>
          <p:cNvSpPr txBox="1"/>
          <p:nvPr/>
        </p:nvSpPr>
        <p:spPr>
          <a:xfrm>
            <a:off x="276448" y="1350740"/>
            <a:ext cx="4805096" cy="923330"/>
          </a:xfrm>
          <a:prstGeom prst="rect">
            <a:avLst/>
          </a:prstGeom>
          <a:noFill/>
        </p:spPr>
        <p:txBody>
          <a:bodyPr wrap="square" rtlCol="0">
            <a:spAutoFit/>
          </a:bodyPr>
          <a:lstStyle/>
          <a:p>
            <a:r>
              <a:rPr lang="en-GB" b="1" dirty="0"/>
              <a:t>4.</a:t>
            </a:r>
            <a:r>
              <a:rPr lang="en-GB" dirty="0"/>
              <a:t> </a:t>
            </a:r>
            <a:r>
              <a:rPr lang="en-GB" b="1" dirty="0"/>
              <a:t>Productivity</a:t>
            </a:r>
            <a:r>
              <a:rPr lang="en-GB" dirty="0"/>
              <a:t> (voice recognition, text to speech etc) and </a:t>
            </a:r>
            <a:r>
              <a:rPr lang="en-GB" b="1" dirty="0"/>
              <a:t>collaboration</a:t>
            </a:r>
            <a:r>
              <a:rPr lang="en-GB" dirty="0"/>
              <a:t>/creation tools facilitate autonomous learning.</a:t>
            </a:r>
          </a:p>
        </p:txBody>
      </p:sp>
      <p:sp>
        <p:nvSpPr>
          <p:cNvPr id="12" name="TextBox 11">
            <a:extLst>
              <a:ext uri="{FF2B5EF4-FFF2-40B4-BE49-F238E27FC236}">
                <a16:creationId xmlns:a16="http://schemas.microsoft.com/office/drawing/2014/main" id="{415CE670-42F7-4798-AE41-1943D7239391}"/>
              </a:ext>
            </a:extLst>
          </p:cNvPr>
          <p:cNvSpPr txBox="1"/>
          <p:nvPr/>
        </p:nvSpPr>
        <p:spPr>
          <a:xfrm>
            <a:off x="254346" y="6027003"/>
            <a:ext cx="4805096" cy="461665"/>
          </a:xfrm>
          <a:prstGeom prst="rect">
            <a:avLst/>
          </a:prstGeom>
          <a:solidFill>
            <a:schemeClr val="accent5">
              <a:lumMod val="20000"/>
              <a:lumOff val="80000"/>
            </a:schemeClr>
          </a:solidFill>
        </p:spPr>
        <p:txBody>
          <a:bodyPr wrap="square" rtlCol="0">
            <a:spAutoFit/>
          </a:bodyPr>
          <a:lstStyle/>
          <a:p>
            <a:r>
              <a:rPr lang="en-GB" sz="2400" b="1" dirty="0"/>
              <a:t>Priorities</a:t>
            </a:r>
            <a:r>
              <a:rPr lang="en-GB" sz="2400" dirty="0"/>
              <a:t> to promote independence.</a:t>
            </a:r>
          </a:p>
        </p:txBody>
      </p:sp>
      <p:sp>
        <p:nvSpPr>
          <p:cNvPr id="13" name="TextBox 12">
            <a:extLst>
              <a:ext uri="{FF2B5EF4-FFF2-40B4-BE49-F238E27FC236}">
                <a16:creationId xmlns:a16="http://schemas.microsoft.com/office/drawing/2014/main" id="{9321897D-A4E8-4818-8708-8892EE1A7D46}"/>
              </a:ext>
            </a:extLst>
          </p:cNvPr>
          <p:cNvSpPr txBox="1"/>
          <p:nvPr/>
        </p:nvSpPr>
        <p:spPr>
          <a:xfrm>
            <a:off x="9314121" y="121853"/>
            <a:ext cx="2658139" cy="1446550"/>
          </a:xfrm>
          <a:prstGeom prst="rect">
            <a:avLst/>
          </a:prstGeom>
          <a:noFill/>
        </p:spPr>
        <p:txBody>
          <a:bodyPr wrap="square" rtlCol="0">
            <a:spAutoFit/>
          </a:bodyPr>
          <a:lstStyle/>
          <a:p>
            <a:r>
              <a:rPr lang="en-GB" sz="4400" dirty="0"/>
              <a:t>Onion priorities</a:t>
            </a:r>
          </a:p>
        </p:txBody>
      </p:sp>
    </p:spTree>
    <p:extLst>
      <p:ext uri="{BB962C8B-B14F-4D97-AF65-F5344CB8AC3E}">
        <p14:creationId xmlns:p14="http://schemas.microsoft.com/office/powerpoint/2010/main" val="3375241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531858" y="3306454"/>
            <a:ext cx="1267692" cy="646331"/>
          </a:xfrm>
          <a:prstGeom prst="rect">
            <a:avLst/>
          </a:prstGeom>
          <a:noFill/>
        </p:spPr>
        <p:txBody>
          <a:bodyPr wrap="square" rtlCol="0">
            <a:spAutoFit/>
          </a:bodyPr>
          <a:lstStyle/>
          <a:p>
            <a:r>
              <a:rPr lang="en-GB" dirty="0">
                <a:solidFill>
                  <a:schemeClr val="bg1"/>
                </a:solidFill>
              </a:rPr>
              <a:t>Technical access</a:t>
            </a:r>
          </a:p>
        </p:txBody>
      </p:sp>
      <p:sp>
        <p:nvSpPr>
          <p:cNvPr id="29" name="Arrow: Up 28"/>
          <p:cNvSpPr/>
          <p:nvPr/>
        </p:nvSpPr>
        <p:spPr>
          <a:xfrm rot="2889203">
            <a:off x="7387077" y="1597407"/>
            <a:ext cx="1049667" cy="4828031"/>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3251C19-81D2-4718-A96D-8AF0B149211C}"/>
              </a:ext>
            </a:extLst>
          </p:cNvPr>
          <p:cNvSpPr txBox="1"/>
          <p:nvPr/>
        </p:nvSpPr>
        <p:spPr>
          <a:xfrm>
            <a:off x="929697" y="6488668"/>
            <a:ext cx="3497924" cy="369332"/>
          </a:xfrm>
          <a:prstGeom prst="rect">
            <a:avLst/>
          </a:prstGeom>
          <a:noFill/>
        </p:spPr>
        <p:txBody>
          <a:bodyPr wrap="square" rtlCol="0">
            <a:spAutoFit/>
          </a:bodyPr>
          <a:lstStyle/>
          <a:p>
            <a:r>
              <a:rPr lang="en-GB" i="1" dirty="0"/>
              <a:t>Alistair McNaught - 2017</a:t>
            </a:r>
          </a:p>
        </p:txBody>
      </p:sp>
      <p:sp>
        <p:nvSpPr>
          <p:cNvPr id="27" name="TextBox 26">
            <a:extLst>
              <a:ext uri="{FF2B5EF4-FFF2-40B4-BE49-F238E27FC236}">
                <a16:creationId xmlns:a16="http://schemas.microsoft.com/office/drawing/2014/main" id="{A71761C7-2BDC-4333-A8FC-B443EACA5549}"/>
              </a:ext>
            </a:extLst>
          </p:cNvPr>
          <p:cNvSpPr txBox="1"/>
          <p:nvPr/>
        </p:nvSpPr>
        <p:spPr>
          <a:xfrm>
            <a:off x="391114" y="5889869"/>
            <a:ext cx="4521128" cy="461665"/>
          </a:xfrm>
          <a:prstGeom prst="rect">
            <a:avLst/>
          </a:prstGeom>
          <a:solidFill>
            <a:schemeClr val="accent4">
              <a:lumMod val="20000"/>
              <a:lumOff val="80000"/>
            </a:schemeClr>
          </a:solidFill>
        </p:spPr>
        <p:txBody>
          <a:bodyPr wrap="square" rtlCol="0">
            <a:spAutoFit/>
          </a:bodyPr>
          <a:lstStyle/>
          <a:p>
            <a:r>
              <a:rPr lang="en-GB" sz="2400" b="1" dirty="0"/>
              <a:t>People</a:t>
            </a:r>
            <a:r>
              <a:rPr lang="en-GB" sz="2400" dirty="0"/>
              <a:t> to promote independence.</a:t>
            </a:r>
          </a:p>
        </p:txBody>
      </p:sp>
      <p:pic>
        <p:nvPicPr>
          <p:cNvPr id="28" name="Picture 27">
            <a:extLst>
              <a:ext uri="{FF2B5EF4-FFF2-40B4-BE49-F238E27FC236}">
                <a16:creationId xmlns:a16="http://schemas.microsoft.com/office/drawing/2014/main" id="{E07FEEA7-B47B-467D-8F73-0A48A757B780}"/>
              </a:ext>
            </a:extLst>
          </p:cNvPr>
          <p:cNvPicPr>
            <a:picLocks noChangeAspect="1"/>
          </p:cNvPicPr>
          <p:nvPr/>
        </p:nvPicPr>
        <p:blipFill>
          <a:blip r:embed="rId3"/>
          <a:stretch>
            <a:fillRect/>
          </a:stretch>
        </p:blipFill>
        <p:spPr>
          <a:xfrm>
            <a:off x="5081543" y="845128"/>
            <a:ext cx="5955316" cy="5800278"/>
          </a:xfrm>
          <a:prstGeom prst="rect">
            <a:avLst/>
          </a:prstGeom>
        </p:spPr>
      </p:pic>
      <p:sp>
        <p:nvSpPr>
          <p:cNvPr id="32" name="TextBox 31">
            <a:extLst>
              <a:ext uri="{FF2B5EF4-FFF2-40B4-BE49-F238E27FC236}">
                <a16:creationId xmlns:a16="http://schemas.microsoft.com/office/drawing/2014/main" id="{3DEC9109-837E-4D56-AFBC-EEFDB56CD2E0}"/>
              </a:ext>
            </a:extLst>
          </p:cNvPr>
          <p:cNvSpPr txBox="1"/>
          <p:nvPr/>
        </p:nvSpPr>
        <p:spPr>
          <a:xfrm>
            <a:off x="680484" y="4805911"/>
            <a:ext cx="5278624" cy="461665"/>
          </a:xfrm>
          <a:prstGeom prst="rect">
            <a:avLst/>
          </a:prstGeom>
          <a:noFill/>
        </p:spPr>
        <p:txBody>
          <a:bodyPr wrap="square" rtlCol="0">
            <a:spAutoFit/>
          </a:bodyPr>
          <a:lstStyle/>
          <a:p>
            <a:r>
              <a:rPr lang="en-GB" sz="2400" b="1" dirty="0"/>
              <a:t>Skilled assessors.</a:t>
            </a:r>
          </a:p>
        </p:txBody>
      </p:sp>
      <p:sp>
        <p:nvSpPr>
          <p:cNvPr id="8" name="TextBox 7">
            <a:extLst>
              <a:ext uri="{FF2B5EF4-FFF2-40B4-BE49-F238E27FC236}">
                <a16:creationId xmlns:a16="http://schemas.microsoft.com/office/drawing/2014/main" id="{05BC0691-20F1-4F36-A0B1-6B874FA4D674}"/>
              </a:ext>
            </a:extLst>
          </p:cNvPr>
          <p:cNvSpPr txBox="1"/>
          <p:nvPr/>
        </p:nvSpPr>
        <p:spPr>
          <a:xfrm>
            <a:off x="9314121" y="121853"/>
            <a:ext cx="2658139" cy="1446550"/>
          </a:xfrm>
          <a:prstGeom prst="rect">
            <a:avLst/>
          </a:prstGeom>
          <a:noFill/>
        </p:spPr>
        <p:txBody>
          <a:bodyPr wrap="square" rtlCol="0">
            <a:spAutoFit/>
          </a:bodyPr>
          <a:lstStyle/>
          <a:p>
            <a:r>
              <a:rPr lang="en-GB" sz="4400" dirty="0"/>
              <a:t>Onion people</a:t>
            </a:r>
          </a:p>
        </p:txBody>
      </p:sp>
    </p:spTree>
    <p:extLst>
      <p:ext uri="{BB962C8B-B14F-4D97-AF65-F5344CB8AC3E}">
        <p14:creationId xmlns:p14="http://schemas.microsoft.com/office/powerpoint/2010/main" val="892844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531858" y="3306454"/>
            <a:ext cx="1267692" cy="646331"/>
          </a:xfrm>
          <a:prstGeom prst="rect">
            <a:avLst/>
          </a:prstGeom>
          <a:noFill/>
        </p:spPr>
        <p:txBody>
          <a:bodyPr wrap="square" rtlCol="0">
            <a:spAutoFit/>
          </a:bodyPr>
          <a:lstStyle/>
          <a:p>
            <a:r>
              <a:rPr lang="en-GB" dirty="0">
                <a:solidFill>
                  <a:schemeClr val="bg1"/>
                </a:solidFill>
              </a:rPr>
              <a:t>Technical access</a:t>
            </a:r>
          </a:p>
        </p:txBody>
      </p:sp>
      <p:sp>
        <p:nvSpPr>
          <p:cNvPr id="29" name="Arrow: Up 28"/>
          <p:cNvSpPr/>
          <p:nvPr/>
        </p:nvSpPr>
        <p:spPr>
          <a:xfrm rot="2889203">
            <a:off x="7387077" y="1597407"/>
            <a:ext cx="1049667" cy="4828031"/>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3251C19-81D2-4718-A96D-8AF0B149211C}"/>
              </a:ext>
            </a:extLst>
          </p:cNvPr>
          <p:cNvSpPr txBox="1"/>
          <p:nvPr/>
        </p:nvSpPr>
        <p:spPr>
          <a:xfrm>
            <a:off x="929697" y="6488668"/>
            <a:ext cx="3497924" cy="369332"/>
          </a:xfrm>
          <a:prstGeom prst="rect">
            <a:avLst/>
          </a:prstGeom>
          <a:noFill/>
        </p:spPr>
        <p:txBody>
          <a:bodyPr wrap="square" rtlCol="0">
            <a:spAutoFit/>
          </a:bodyPr>
          <a:lstStyle/>
          <a:p>
            <a:r>
              <a:rPr lang="en-GB" i="1" dirty="0"/>
              <a:t>Alistair McNaught - 2017</a:t>
            </a:r>
          </a:p>
        </p:txBody>
      </p:sp>
      <p:pic>
        <p:nvPicPr>
          <p:cNvPr id="28" name="Picture 27">
            <a:extLst>
              <a:ext uri="{FF2B5EF4-FFF2-40B4-BE49-F238E27FC236}">
                <a16:creationId xmlns:a16="http://schemas.microsoft.com/office/drawing/2014/main" id="{E07FEEA7-B47B-467D-8F73-0A48A757B780}"/>
              </a:ext>
            </a:extLst>
          </p:cNvPr>
          <p:cNvPicPr>
            <a:picLocks noChangeAspect="1"/>
          </p:cNvPicPr>
          <p:nvPr/>
        </p:nvPicPr>
        <p:blipFill>
          <a:blip r:embed="rId3"/>
          <a:stretch>
            <a:fillRect/>
          </a:stretch>
        </p:blipFill>
        <p:spPr>
          <a:xfrm>
            <a:off x="5081543" y="845128"/>
            <a:ext cx="5955316" cy="5800278"/>
          </a:xfrm>
          <a:prstGeom prst="rect">
            <a:avLst/>
          </a:prstGeom>
        </p:spPr>
      </p:pic>
      <p:sp>
        <p:nvSpPr>
          <p:cNvPr id="32" name="TextBox 31">
            <a:extLst>
              <a:ext uri="{FF2B5EF4-FFF2-40B4-BE49-F238E27FC236}">
                <a16:creationId xmlns:a16="http://schemas.microsoft.com/office/drawing/2014/main" id="{3DEC9109-837E-4D56-AFBC-EEFDB56CD2E0}"/>
              </a:ext>
            </a:extLst>
          </p:cNvPr>
          <p:cNvSpPr txBox="1"/>
          <p:nvPr/>
        </p:nvSpPr>
        <p:spPr>
          <a:xfrm>
            <a:off x="680484" y="4805911"/>
            <a:ext cx="5278624" cy="461665"/>
          </a:xfrm>
          <a:prstGeom prst="rect">
            <a:avLst/>
          </a:prstGeom>
          <a:noFill/>
        </p:spPr>
        <p:txBody>
          <a:bodyPr wrap="square" rtlCol="0">
            <a:spAutoFit/>
          </a:bodyPr>
          <a:lstStyle/>
          <a:p>
            <a:r>
              <a:rPr lang="en-GB" sz="2400" b="1" dirty="0"/>
              <a:t>Skilled assessors.</a:t>
            </a:r>
          </a:p>
        </p:txBody>
      </p:sp>
      <p:sp>
        <p:nvSpPr>
          <p:cNvPr id="38" name="TextBox 37">
            <a:extLst>
              <a:ext uri="{FF2B5EF4-FFF2-40B4-BE49-F238E27FC236}">
                <a16:creationId xmlns:a16="http://schemas.microsoft.com/office/drawing/2014/main" id="{969B3F06-73BF-43F9-B77B-99D5BDC2226A}"/>
              </a:ext>
            </a:extLst>
          </p:cNvPr>
          <p:cNvSpPr txBox="1"/>
          <p:nvPr/>
        </p:nvSpPr>
        <p:spPr>
          <a:xfrm>
            <a:off x="680484" y="3796339"/>
            <a:ext cx="5247026" cy="461665"/>
          </a:xfrm>
          <a:prstGeom prst="rect">
            <a:avLst/>
          </a:prstGeom>
          <a:noFill/>
        </p:spPr>
        <p:txBody>
          <a:bodyPr wrap="square" rtlCol="0">
            <a:spAutoFit/>
          </a:bodyPr>
          <a:lstStyle/>
          <a:p>
            <a:r>
              <a:rPr lang="en-GB" sz="2400" b="1" dirty="0"/>
              <a:t>Skilled technical staff.</a:t>
            </a:r>
          </a:p>
        </p:txBody>
      </p:sp>
      <p:sp>
        <p:nvSpPr>
          <p:cNvPr id="10" name="TextBox 9">
            <a:extLst>
              <a:ext uri="{FF2B5EF4-FFF2-40B4-BE49-F238E27FC236}">
                <a16:creationId xmlns:a16="http://schemas.microsoft.com/office/drawing/2014/main" id="{103F2961-3D67-4703-BEF5-570B4A74B3C1}"/>
              </a:ext>
            </a:extLst>
          </p:cNvPr>
          <p:cNvSpPr txBox="1"/>
          <p:nvPr/>
        </p:nvSpPr>
        <p:spPr>
          <a:xfrm>
            <a:off x="391114" y="5889869"/>
            <a:ext cx="4521128" cy="461665"/>
          </a:xfrm>
          <a:prstGeom prst="rect">
            <a:avLst/>
          </a:prstGeom>
          <a:solidFill>
            <a:schemeClr val="accent4">
              <a:lumMod val="20000"/>
              <a:lumOff val="80000"/>
            </a:schemeClr>
          </a:solidFill>
        </p:spPr>
        <p:txBody>
          <a:bodyPr wrap="square" rtlCol="0">
            <a:spAutoFit/>
          </a:bodyPr>
          <a:lstStyle/>
          <a:p>
            <a:r>
              <a:rPr lang="en-GB" sz="2400" b="1" dirty="0"/>
              <a:t>People</a:t>
            </a:r>
            <a:r>
              <a:rPr lang="en-GB" sz="2400" dirty="0"/>
              <a:t> to promote independence.</a:t>
            </a:r>
          </a:p>
        </p:txBody>
      </p:sp>
      <p:sp>
        <p:nvSpPr>
          <p:cNvPr id="11" name="TextBox 10">
            <a:extLst>
              <a:ext uri="{FF2B5EF4-FFF2-40B4-BE49-F238E27FC236}">
                <a16:creationId xmlns:a16="http://schemas.microsoft.com/office/drawing/2014/main" id="{EBBAA025-BC9D-4E5E-8A62-AE16F721B5C0}"/>
              </a:ext>
            </a:extLst>
          </p:cNvPr>
          <p:cNvSpPr txBox="1"/>
          <p:nvPr/>
        </p:nvSpPr>
        <p:spPr>
          <a:xfrm>
            <a:off x="9314121" y="121853"/>
            <a:ext cx="2658139" cy="1446550"/>
          </a:xfrm>
          <a:prstGeom prst="rect">
            <a:avLst/>
          </a:prstGeom>
          <a:noFill/>
        </p:spPr>
        <p:txBody>
          <a:bodyPr wrap="square" rtlCol="0">
            <a:spAutoFit/>
          </a:bodyPr>
          <a:lstStyle/>
          <a:p>
            <a:r>
              <a:rPr lang="en-GB" sz="4400" dirty="0"/>
              <a:t>Onion people</a:t>
            </a:r>
          </a:p>
        </p:txBody>
      </p:sp>
    </p:spTree>
    <p:extLst>
      <p:ext uri="{BB962C8B-B14F-4D97-AF65-F5344CB8AC3E}">
        <p14:creationId xmlns:p14="http://schemas.microsoft.com/office/powerpoint/2010/main" val="2635532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531858" y="3306454"/>
            <a:ext cx="1267692" cy="646331"/>
          </a:xfrm>
          <a:prstGeom prst="rect">
            <a:avLst/>
          </a:prstGeom>
          <a:noFill/>
        </p:spPr>
        <p:txBody>
          <a:bodyPr wrap="square" rtlCol="0">
            <a:spAutoFit/>
          </a:bodyPr>
          <a:lstStyle/>
          <a:p>
            <a:r>
              <a:rPr lang="en-GB" dirty="0">
                <a:solidFill>
                  <a:schemeClr val="bg1"/>
                </a:solidFill>
              </a:rPr>
              <a:t>Technical access</a:t>
            </a:r>
          </a:p>
        </p:txBody>
      </p:sp>
      <p:sp>
        <p:nvSpPr>
          <p:cNvPr id="29" name="Arrow: Up 28"/>
          <p:cNvSpPr/>
          <p:nvPr/>
        </p:nvSpPr>
        <p:spPr>
          <a:xfrm rot="2889203">
            <a:off x="7387077" y="1597407"/>
            <a:ext cx="1049667" cy="4828031"/>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3251C19-81D2-4718-A96D-8AF0B149211C}"/>
              </a:ext>
            </a:extLst>
          </p:cNvPr>
          <p:cNvSpPr txBox="1"/>
          <p:nvPr/>
        </p:nvSpPr>
        <p:spPr>
          <a:xfrm>
            <a:off x="929697" y="6488668"/>
            <a:ext cx="3497924" cy="369332"/>
          </a:xfrm>
          <a:prstGeom prst="rect">
            <a:avLst/>
          </a:prstGeom>
          <a:noFill/>
        </p:spPr>
        <p:txBody>
          <a:bodyPr wrap="square" rtlCol="0">
            <a:spAutoFit/>
          </a:bodyPr>
          <a:lstStyle/>
          <a:p>
            <a:r>
              <a:rPr lang="en-GB" i="1" dirty="0"/>
              <a:t>Alistair McNaught - 2017</a:t>
            </a:r>
          </a:p>
        </p:txBody>
      </p:sp>
      <p:pic>
        <p:nvPicPr>
          <p:cNvPr id="28" name="Picture 27">
            <a:extLst>
              <a:ext uri="{FF2B5EF4-FFF2-40B4-BE49-F238E27FC236}">
                <a16:creationId xmlns:a16="http://schemas.microsoft.com/office/drawing/2014/main" id="{E07FEEA7-B47B-467D-8F73-0A48A757B780}"/>
              </a:ext>
            </a:extLst>
          </p:cNvPr>
          <p:cNvPicPr>
            <a:picLocks noChangeAspect="1"/>
          </p:cNvPicPr>
          <p:nvPr/>
        </p:nvPicPr>
        <p:blipFill>
          <a:blip r:embed="rId3"/>
          <a:stretch>
            <a:fillRect/>
          </a:stretch>
        </p:blipFill>
        <p:spPr>
          <a:xfrm>
            <a:off x="5081543" y="845128"/>
            <a:ext cx="5955316" cy="5800278"/>
          </a:xfrm>
          <a:prstGeom prst="rect">
            <a:avLst/>
          </a:prstGeom>
        </p:spPr>
      </p:pic>
      <p:sp>
        <p:nvSpPr>
          <p:cNvPr id="32" name="TextBox 31">
            <a:extLst>
              <a:ext uri="{FF2B5EF4-FFF2-40B4-BE49-F238E27FC236}">
                <a16:creationId xmlns:a16="http://schemas.microsoft.com/office/drawing/2014/main" id="{3DEC9109-837E-4D56-AFBC-EEFDB56CD2E0}"/>
              </a:ext>
            </a:extLst>
          </p:cNvPr>
          <p:cNvSpPr txBox="1"/>
          <p:nvPr/>
        </p:nvSpPr>
        <p:spPr>
          <a:xfrm>
            <a:off x="680484" y="4805911"/>
            <a:ext cx="5278624" cy="461665"/>
          </a:xfrm>
          <a:prstGeom prst="rect">
            <a:avLst/>
          </a:prstGeom>
          <a:noFill/>
        </p:spPr>
        <p:txBody>
          <a:bodyPr wrap="square" rtlCol="0">
            <a:spAutoFit/>
          </a:bodyPr>
          <a:lstStyle/>
          <a:p>
            <a:r>
              <a:rPr lang="en-GB" sz="2400" b="1" dirty="0"/>
              <a:t>Skilled assessors.</a:t>
            </a:r>
          </a:p>
        </p:txBody>
      </p:sp>
      <p:sp>
        <p:nvSpPr>
          <p:cNvPr id="38" name="TextBox 37">
            <a:extLst>
              <a:ext uri="{FF2B5EF4-FFF2-40B4-BE49-F238E27FC236}">
                <a16:creationId xmlns:a16="http://schemas.microsoft.com/office/drawing/2014/main" id="{969B3F06-73BF-43F9-B77B-99D5BDC2226A}"/>
              </a:ext>
            </a:extLst>
          </p:cNvPr>
          <p:cNvSpPr txBox="1"/>
          <p:nvPr/>
        </p:nvSpPr>
        <p:spPr>
          <a:xfrm>
            <a:off x="680484" y="3796339"/>
            <a:ext cx="5247026" cy="461665"/>
          </a:xfrm>
          <a:prstGeom prst="rect">
            <a:avLst/>
          </a:prstGeom>
          <a:noFill/>
        </p:spPr>
        <p:txBody>
          <a:bodyPr wrap="square" rtlCol="0">
            <a:spAutoFit/>
          </a:bodyPr>
          <a:lstStyle/>
          <a:p>
            <a:r>
              <a:rPr lang="en-GB" sz="2400" b="1" dirty="0"/>
              <a:t>Skilled technical staff.</a:t>
            </a:r>
          </a:p>
        </p:txBody>
      </p:sp>
      <p:sp>
        <p:nvSpPr>
          <p:cNvPr id="39" name="TextBox 38">
            <a:extLst>
              <a:ext uri="{FF2B5EF4-FFF2-40B4-BE49-F238E27FC236}">
                <a16:creationId xmlns:a16="http://schemas.microsoft.com/office/drawing/2014/main" id="{992BF094-EE79-498A-9939-B860E87D05E3}"/>
              </a:ext>
            </a:extLst>
          </p:cNvPr>
          <p:cNvSpPr txBox="1"/>
          <p:nvPr/>
        </p:nvSpPr>
        <p:spPr>
          <a:xfrm>
            <a:off x="680484" y="2752771"/>
            <a:ext cx="5288536" cy="461665"/>
          </a:xfrm>
          <a:prstGeom prst="rect">
            <a:avLst/>
          </a:prstGeom>
          <a:noFill/>
        </p:spPr>
        <p:txBody>
          <a:bodyPr wrap="square" rtlCol="0">
            <a:spAutoFit/>
          </a:bodyPr>
          <a:lstStyle/>
          <a:p>
            <a:r>
              <a:rPr lang="en-GB" sz="2400" b="1" dirty="0"/>
              <a:t>Digitally competent procurement.</a:t>
            </a:r>
          </a:p>
        </p:txBody>
      </p:sp>
      <p:sp>
        <p:nvSpPr>
          <p:cNvPr id="10" name="TextBox 9">
            <a:extLst>
              <a:ext uri="{FF2B5EF4-FFF2-40B4-BE49-F238E27FC236}">
                <a16:creationId xmlns:a16="http://schemas.microsoft.com/office/drawing/2014/main" id="{BB55D2FD-7274-4C1E-B7F1-0B9FF0009269}"/>
              </a:ext>
            </a:extLst>
          </p:cNvPr>
          <p:cNvSpPr txBox="1"/>
          <p:nvPr/>
        </p:nvSpPr>
        <p:spPr>
          <a:xfrm>
            <a:off x="391114" y="5889869"/>
            <a:ext cx="4521128" cy="461665"/>
          </a:xfrm>
          <a:prstGeom prst="rect">
            <a:avLst/>
          </a:prstGeom>
          <a:solidFill>
            <a:schemeClr val="accent4">
              <a:lumMod val="20000"/>
              <a:lumOff val="80000"/>
            </a:schemeClr>
          </a:solidFill>
        </p:spPr>
        <p:txBody>
          <a:bodyPr wrap="square" rtlCol="0">
            <a:spAutoFit/>
          </a:bodyPr>
          <a:lstStyle/>
          <a:p>
            <a:r>
              <a:rPr lang="en-GB" sz="2400" b="1" dirty="0"/>
              <a:t>People</a:t>
            </a:r>
            <a:r>
              <a:rPr lang="en-GB" sz="2400" dirty="0"/>
              <a:t> to promote independence.</a:t>
            </a:r>
          </a:p>
        </p:txBody>
      </p:sp>
      <p:sp>
        <p:nvSpPr>
          <p:cNvPr id="11" name="TextBox 10">
            <a:extLst>
              <a:ext uri="{FF2B5EF4-FFF2-40B4-BE49-F238E27FC236}">
                <a16:creationId xmlns:a16="http://schemas.microsoft.com/office/drawing/2014/main" id="{CCF046B8-D4B5-4F16-AF40-EB170315C2A5}"/>
              </a:ext>
            </a:extLst>
          </p:cNvPr>
          <p:cNvSpPr txBox="1"/>
          <p:nvPr/>
        </p:nvSpPr>
        <p:spPr>
          <a:xfrm>
            <a:off x="9314121" y="121853"/>
            <a:ext cx="2658139" cy="1446550"/>
          </a:xfrm>
          <a:prstGeom prst="rect">
            <a:avLst/>
          </a:prstGeom>
          <a:noFill/>
        </p:spPr>
        <p:txBody>
          <a:bodyPr wrap="square" rtlCol="0">
            <a:spAutoFit/>
          </a:bodyPr>
          <a:lstStyle/>
          <a:p>
            <a:r>
              <a:rPr lang="en-GB" sz="4400" dirty="0"/>
              <a:t>Onion people</a:t>
            </a:r>
          </a:p>
        </p:txBody>
      </p:sp>
    </p:spTree>
    <p:extLst>
      <p:ext uri="{BB962C8B-B14F-4D97-AF65-F5344CB8AC3E}">
        <p14:creationId xmlns:p14="http://schemas.microsoft.com/office/powerpoint/2010/main" val="32749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559569" y="4435599"/>
            <a:ext cx="1267692" cy="646331"/>
          </a:xfrm>
          <a:prstGeom prst="rect">
            <a:avLst/>
          </a:prstGeom>
          <a:noFill/>
        </p:spPr>
        <p:txBody>
          <a:bodyPr wrap="square" rtlCol="0">
            <a:spAutoFit/>
          </a:bodyPr>
          <a:lstStyle/>
          <a:p>
            <a:r>
              <a:rPr lang="en-GB" dirty="0">
                <a:solidFill>
                  <a:schemeClr val="bg1"/>
                </a:solidFill>
              </a:rPr>
              <a:t>Physical Access</a:t>
            </a:r>
          </a:p>
        </p:txBody>
      </p:sp>
      <p:sp>
        <p:nvSpPr>
          <p:cNvPr id="17" name="TextBox 16"/>
          <p:cNvSpPr txBox="1"/>
          <p:nvPr/>
        </p:nvSpPr>
        <p:spPr>
          <a:xfrm>
            <a:off x="5531858" y="3306454"/>
            <a:ext cx="1267692" cy="646331"/>
          </a:xfrm>
          <a:prstGeom prst="rect">
            <a:avLst/>
          </a:prstGeom>
          <a:noFill/>
        </p:spPr>
        <p:txBody>
          <a:bodyPr wrap="square" rtlCol="0">
            <a:spAutoFit/>
          </a:bodyPr>
          <a:lstStyle/>
          <a:p>
            <a:r>
              <a:rPr lang="en-GB" dirty="0">
                <a:solidFill>
                  <a:schemeClr val="bg1"/>
                </a:solidFill>
              </a:rPr>
              <a:t>Technical access</a:t>
            </a:r>
          </a:p>
        </p:txBody>
      </p:sp>
      <p:sp>
        <p:nvSpPr>
          <p:cNvPr id="29" name="Arrow: Up 28"/>
          <p:cNvSpPr/>
          <p:nvPr/>
        </p:nvSpPr>
        <p:spPr>
          <a:xfrm rot="2889203">
            <a:off x="7387077" y="1597407"/>
            <a:ext cx="1049667" cy="4828031"/>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C3251C19-81D2-4718-A96D-8AF0B149211C}"/>
              </a:ext>
            </a:extLst>
          </p:cNvPr>
          <p:cNvSpPr txBox="1"/>
          <p:nvPr/>
        </p:nvSpPr>
        <p:spPr>
          <a:xfrm>
            <a:off x="929697" y="6488668"/>
            <a:ext cx="3497924" cy="369332"/>
          </a:xfrm>
          <a:prstGeom prst="rect">
            <a:avLst/>
          </a:prstGeom>
          <a:noFill/>
        </p:spPr>
        <p:txBody>
          <a:bodyPr wrap="square" rtlCol="0">
            <a:spAutoFit/>
          </a:bodyPr>
          <a:lstStyle/>
          <a:p>
            <a:r>
              <a:rPr lang="en-GB" i="1" dirty="0"/>
              <a:t>Alistair McNaught - 2017</a:t>
            </a:r>
          </a:p>
        </p:txBody>
      </p:sp>
      <p:sp>
        <p:nvSpPr>
          <p:cNvPr id="2" name="TextBox 1">
            <a:extLst>
              <a:ext uri="{FF2B5EF4-FFF2-40B4-BE49-F238E27FC236}">
                <a16:creationId xmlns:a16="http://schemas.microsoft.com/office/drawing/2014/main" id="{59F3CA3E-B4F8-4071-B89C-BEAC667A8067}"/>
              </a:ext>
            </a:extLst>
          </p:cNvPr>
          <p:cNvSpPr txBox="1"/>
          <p:nvPr/>
        </p:nvSpPr>
        <p:spPr>
          <a:xfrm>
            <a:off x="680484" y="4805911"/>
            <a:ext cx="5278624" cy="461665"/>
          </a:xfrm>
          <a:prstGeom prst="rect">
            <a:avLst/>
          </a:prstGeom>
          <a:noFill/>
        </p:spPr>
        <p:txBody>
          <a:bodyPr wrap="square" rtlCol="0">
            <a:spAutoFit/>
          </a:bodyPr>
          <a:lstStyle/>
          <a:p>
            <a:r>
              <a:rPr lang="en-GB" sz="2400" b="1" dirty="0"/>
              <a:t>Skilled assessors.</a:t>
            </a:r>
          </a:p>
        </p:txBody>
      </p:sp>
      <p:sp>
        <p:nvSpPr>
          <p:cNvPr id="30" name="TextBox 29">
            <a:extLst>
              <a:ext uri="{FF2B5EF4-FFF2-40B4-BE49-F238E27FC236}">
                <a16:creationId xmlns:a16="http://schemas.microsoft.com/office/drawing/2014/main" id="{C7AB5FB3-65DA-4188-A3E2-67AB551ED5E8}"/>
              </a:ext>
            </a:extLst>
          </p:cNvPr>
          <p:cNvSpPr txBox="1"/>
          <p:nvPr/>
        </p:nvSpPr>
        <p:spPr>
          <a:xfrm>
            <a:off x="680484" y="3796339"/>
            <a:ext cx="5247026" cy="461665"/>
          </a:xfrm>
          <a:prstGeom prst="rect">
            <a:avLst/>
          </a:prstGeom>
          <a:noFill/>
        </p:spPr>
        <p:txBody>
          <a:bodyPr wrap="square" rtlCol="0">
            <a:spAutoFit/>
          </a:bodyPr>
          <a:lstStyle/>
          <a:p>
            <a:r>
              <a:rPr lang="en-GB" sz="2400" b="1" dirty="0"/>
              <a:t>Skilled technical staff.</a:t>
            </a:r>
          </a:p>
        </p:txBody>
      </p:sp>
      <p:sp>
        <p:nvSpPr>
          <p:cNvPr id="33" name="TextBox 32">
            <a:extLst>
              <a:ext uri="{FF2B5EF4-FFF2-40B4-BE49-F238E27FC236}">
                <a16:creationId xmlns:a16="http://schemas.microsoft.com/office/drawing/2014/main" id="{A61A803B-34FE-44AF-995C-C3139746D16D}"/>
              </a:ext>
            </a:extLst>
          </p:cNvPr>
          <p:cNvSpPr txBox="1"/>
          <p:nvPr/>
        </p:nvSpPr>
        <p:spPr>
          <a:xfrm>
            <a:off x="680484" y="2752771"/>
            <a:ext cx="5288536" cy="461665"/>
          </a:xfrm>
          <a:prstGeom prst="rect">
            <a:avLst/>
          </a:prstGeom>
          <a:noFill/>
        </p:spPr>
        <p:txBody>
          <a:bodyPr wrap="square" rtlCol="0">
            <a:spAutoFit/>
          </a:bodyPr>
          <a:lstStyle/>
          <a:p>
            <a:r>
              <a:rPr lang="en-GB" sz="2400" b="1" dirty="0"/>
              <a:t>Digitally competent procurement.</a:t>
            </a:r>
          </a:p>
        </p:txBody>
      </p:sp>
      <p:sp>
        <p:nvSpPr>
          <p:cNvPr id="38" name="TextBox 37">
            <a:extLst>
              <a:ext uri="{FF2B5EF4-FFF2-40B4-BE49-F238E27FC236}">
                <a16:creationId xmlns:a16="http://schemas.microsoft.com/office/drawing/2014/main" id="{FF000EB9-EA7C-4E60-A5AA-688956BB6A76}"/>
              </a:ext>
            </a:extLst>
          </p:cNvPr>
          <p:cNvSpPr txBox="1"/>
          <p:nvPr/>
        </p:nvSpPr>
        <p:spPr>
          <a:xfrm>
            <a:off x="680484" y="1655113"/>
            <a:ext cx="5336591" cy="461665"/>
          </a:xfrm>
          <a:prstGeom prst="rect">
            <a:avLst/>
          </a:prstGeom>
          <a:noFill/>
        </p:spPr>
        <p:txBody>
          <a:bodyPr wrap="square" rtlCol="0">
            <a:spAutoFit/>
          </a:bodyPr>
          <a:lstStyle/>
          <a:p>
            <a:r>
              <a:rPr lang="en-GB" sz="2400" b="1" dirty="0"/>
              <a:t>Digitally competent teaching staff.</a:t>
            </a:r>
          </a:p>
        </p:txBody>
      </p:sp>
      <p:pic>
        <p:nvPicPr>
          <p:cNvPr id="3" name="Picture 2">
            <a:extLst>
              <a:ext uri="{FF2B5EF4-FFF2-40B4-BE49-F238E27FC236}">
                <a16:creationId xmlns:a16="http://schemas.microsoft.com/office/drawing/2014/main" id="{C7D41F79-F274-4C26-9E36-E8FF46E2C462}"/>
              </a:ext>
            </a:extLst>
          </p:cNvPr>
          <p:cNvPicPr>
            <a:picLocks noChangeAspect="1"/>
          </p:cNvPicPr>
          <p:nvPr/>
        </p:nvPicPr>
        <p:blipFill>
          <a:blip r:embed="rId3"/>
          <a:stretch>
            <a:fillRect/>
          </a:stretch>
        </p:blipFill>
        <p:spPr>
          <a:xfrm>
            <a:off x="5081543" y="845128"/>
            <a:ext cx="5955316" cy="5800278"/>
          </a:xfrm>
          <a:prstGeom prst="rect">
            <a:avLst/>
          </a:prstGeom>
        </p:spPr>
      </p:pic>
      <p:sp>
        <p:nvSpPr>
          <p:cNvPr id="32" name="TextBox 31">
            <a:extLst>
              <a:ext uri="{FF2B5EF4-FFF2-40B4-BE49-F238E27FC236}">
                <a16:creationId xmlns:a16="http://schemas.microsoft.com/office/drawing/2014/main" id="{ADDCC721-1DB8-4FFB-A176-DF737D310213}"/>
              </a:ext>
            </a:extLst>
          </p:cNvPr>
          <p:cNvSpPr txBox="1"/>
          <p:nvPr/>
        </p:nvSpPr>
        <p:spPr>
          <a:xfrm>
            <a:off x="391114" y="5889869"/>
            <a:ext cx="4521128" cy="461665"/>
          </a:xfrm>
          <a:prstGeom prst="rect">
            <a:avLst/>
          </a:prstGeom>
          <a:solidFill>
            <a:schemeClr val="accent4">
              <a:lumMod val="20000"/>
              <a:lumOff val="80000"/>
            </a:schemeClr>
          </a:solidFill>
        </p:spPr>
        <p:txBody>
          <a:bodyPr wrap="square" rtlCol="0">
            <a:spAutoFit/>
          </a:bodyPr>
          <a:lstStyle/>
          <a:p>
            <a:r>
              <a:rPr lang="en-GB" sz="2400" b="1" dirty="0"/>
              <a:t>People</a:t>
            </a:r>
            <a:r>
              <a:rPr lang="en-GB" sz="2400" dirty="0"/>
              <a:t> to promote independence.</a:t>
            </a:r>
          </a:p>
        </p:txBody>
      </p:sp>
      <p:sp>
        <p:nvSpPr>
          <p:cNvPr id="39" name="TextBox 38">
            <a:extLst>
              <a:ext uri="{FF2B5EF4-FFF2-40B4-BE49-F238E27FC236}">
                <a16:creationId xmlns:a16="http://schemas.microsoft.com/office/drawing/2014/main" id="{18BF1CB9-1CEB-4823-A258-C554D4379B83}"/>
              </a:ext>
            </a:extLst>
          </p:cNvPr>
          <p:cNvSpPr txBox="1"/>
          <p:nvPr/>
        </p:nvSpPr>
        <p:spPr>
          <a:xfrm>
            <a:off x="9314121" y="121853"/>
            <a:ext cx="2658139" cy="1446550"/>
          </a:xfrm>
          <a:prstGeom prst="rect">
            <a:avLst/>
          </a:prstGeom>
          <a:noFill/>
        </p:spPr>
        <p:txBody>
          <a:bodyPr wrap="square" rtlCol="0">
            <a:spAutoFit/>
          </a:bodyPr>
          <a:lstStyle/>
          <a:p>
            <a:r>
              <a:rPr lang="en-GB" sz="4400" dirty="0"/>
              <a:t>Onion people</a:t>
            </a:r>
          </a:p>
        </p:txBody>
      </p:sp>
    </p:spTree>
    <p:extLst>
      <p:ext uri="{BB962C8B-B14F-4D97-AF65-F5344CB8AC3E}">
        <p14:creationId xmlns:p14="http://schemas.microsoft.com/office/powerpoint/2010/main" val="422067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0" y="577777"/>
            <a:ext cx="10515600" cy="1049005"/>
          </a:xfrm>
          <a:solidFill>
            <a:schemeClr val="bg1">
              <a:alpha val="50000"/>
            </a:schemeClr>
          </a:solidFill>
        </p:spPr>
        <p:txBody>
          <a:bodyPr/>
          <a:lstStyle/>
          <a:p>
            <a:r>
              <a:rPr lang="en-GB" b="1" dirty="0"/>
              <a:t>Inside every onion, is a dolphin</a:t>
            </a:r>
            <a:endParaRPr lang="en-GB" sz="2800" dirty="0"/>
          </a:p>
        </p:txBody>
      </p:sp>
      <p:sp>
        <p:nvSpPr>
          <p:cNvPr id="4" name="Date Placeholder 3"/>
          <p:cNvSpPr>
            <a:spLocks noGrp="1"/>
          </p:cNvSpPr>
          <p:nvPr>
            <p:ph type="dt" sz="half" idx="10"/>
          </p:nvPr>
        </p:nvSpPr>
        <p:spPr/>
        <p:txBody>
          <a:bodyPr/>
          <a:lstStyle/>
          <a:p>
            <a:fld id="{ECD3E842-A421-9A4C-B830-10865ABDC085}" type="datetime1">
              <a:rPr lang="en-GB" b="1" smtClean="0">
                <a:solidFill>
                  <a:schemeClr val="tx1"/>
                </a:solidFill>
              </a:rPr>
              <a:t>25/10/2018</a:t>
            </a:fld>
            <a:endParaRPr lang="en-GB" b="1" dirty="0">
              <a:solidFill>
                <a:schemeClr val="tx1"/>
              </a:solidFill>
            </a:endParaRPr>
          </a:p>
        </p:txBody>
      </p:sp>
      <p:pic>
        <p:nvPicPr>
          <p:cNvPr id="7" name="Picture 6" descr="A picture of a dolphon leaping&#10;&#10;Description generated with very high confidence">
            <a:extLst>
              <a:ext uri="{FF2B5EF4-FFF2-40B4-BE49-F238E27FC236}">
                <a16:creationId xmlns:a16="http://schemas.microsoft.com/office/drawing/2014/main" id="{B9D52F47-A976-4C0F-BC84-032A028D615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700000">
            <a:off x="5269895" y="1928141"/>
            <a:ext cx="1972314" cy="1267212"/>
          </a:xfrm>
          <a:prstGeom prst="rect">
            <a:avLst/>
          </a:prstGeom>
        </p:spPr>
      </p:pic>
    </p:spTree>
    <p:extLst>
      <p:ext uri="{BB962C8B-B14F-4D97-AF65-F5344CB8AC3E}">
        <p14:creationId xmlns:p14="http://schemas.microsoft.com/office/powerpoint/2010/main" val="1961836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3251C19-81D2-4718-A96D-8AF0B149211C}"/>
              </a:ext>
            </a:extLst>
          </p:cNvPr>
          <p:cNvSpPr txBox="1"/>
          <p:nvPr/>
        </p:nvSpPr>
        <p:spPr>
          <a:xfrm>
            <a:off x="929697" y="6488668"/>
            <a:ext cx="3497924" cy="369332"/>
          </a:xfrm>
          <a:prstGeom prst="rect">
            <a:avLst/>
          </a:prstGeom>
          <a:noFill/>
        </p:spPr>
        <p:txBody>
          <a:bodyPr wrap="square" rtlCol="0">
            <a:spAutoFit/>
          </a:bodyPr>
          <a:lstStyle/>
          <a:p>
            <a:r>
              <a:rPr lang="en-GB" i="1" dirty="0"/>
              <a:t>Alistair McNaught - 2017</a:t>
            </a:r>
          </a:p>
        </p:txBody>
      </p:sp>
      <p:sp>
        <p:nvSpPr>
          <p:cNvPr id="3" name="Arrow: Up-Down 2">
            <a:extLst>
              <a:ext uri="{FF2B5EF4-FFF2-40B4-BE49-F238E27FC236}">
                <a16:creationId xmlns:a16="http://schemas.microsoft.com/office/drawing/2014/main" id="{E75DCC63-ADDF-4178-AECD-D20604782335}"/>
              </a:ext>
            </a:extLst>
          </p:cNvPr>
          <p:cNvSpPr/>
          <p:nvPr/>
        </p:nvSpPr>
        <p:spPr>
          <a:xfrm>
            <a:off x="791089" y="1306793"/>
            <a:ext cx="3636532" cy="4275300"/>
          </a:xfrm>
          <a:prstGeom prst="up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B39A279C-AC76-4115-9AC4-0ADAE52CA3CB}"/>
              </a:ext>
            </a:extLst>
          </p:cNvPr>
          <p:cNvSpPr txBox="1"/>
          <p:nvPr/>
        </p:nvSpPr>
        <p:spPr>
          <a:xfrm>
            <a:off x="929697" y="3838917"/>
            <a:ext cx="3229939" cy="646331"/>
          </a:xfrm>
          <a:prstGeom prst="rect">
            <a:avLst/>
          </a:prstGeom>
          <a:noFill/>
        </p:spPr>
        <p:txBody>
          <a:bodyPr wrap="square" rtlCol="0">
            <a:spAutoFit/>
          </a:bodyPr>
          <a:lstStyle/>
          <a:p>
            <a:pPr algn="ctr"/>
            <a:r>
              <a:rPr lang="en-GB" b="1" dirty="0"/>
              <a:t>Skilled assistive technologists (joined up practice).</a:t>
            </a:r>
          </a:p>
        </p:txBody>
      </p:sp>
      <p:sp>
        <p:nvSpPr>
          <p:cNvPr id="39" name="TextBox 38">
            <a:extLst>
              <a:ext uri="{FF2B5EF4-FFF2-40B4-BE49-F238E27FC236}">
                <a16:creationId xmlns:a16="http://schemas.microsoft.com/office/drawing/2014/main" id="{30BE7D5C-9776-4BAC-A85B-F7464BBA2D50}"/>
              </a:ext>
            </a:extLst>
          </p:cNvPr>
          <p:cNvSpPr txBox="1"/>
          <p:nvPr/>
        </p:nvSpPr>
        <p:spPr>
          <a:xfrm>
            <a:off x="1126984" y="2451368"/>
            <a:ext cx="2964741" cy="923330"/>
          </a:xfrm>
          <a:prstGeom prst="rect">
            <a:avLst/>
          </a:prstGeom>
          <a:noFill/>
        </p:spPr>
        <p:txBody>
          <a:bodyPr wrap="square" rtlCol="0">
            <a:spAutoFit/>
          </a:bodyPr>
          <a:lstStyle/>
          <a:p>
            <a:pPr algn="ctr"/>
            <a:r>
              <a:rPr lang="en-GB" b="1" dirty="0"/>
              <a:t>Strategic senior </a:t>
            </a:r>
          </a:p>
          <a:p>
            <a:pPr algn="ctr"/>
            <a:r>
              <a:rPr lang="en-GB" b="1" dirty="0"/>
              <a:t>management (joined up policy).</a:t>
            </a:r>
          </a:p>
        </p:txBody>
      </p:sp>
      <p:pic>
        <p:nvPicPr>
          <p:cNvPr id="27" name="Picture 26">
            <a:extLst>
              <a:ext uri="{FF2B5EF4-FFF2-40B4-BE49-F238E27FC236}">
                <a16:creationId xmlns:a16="http://schemas.microsoft.com/office/drawing/2014/main" id="{98D7D1A5-3F1E-4FE2-B725-B5E058D0DD5D}"/>
              </a:ext>
            </a:extLst>
          </p:cNvPr>
          <p:cNvPicPr>
            <a:picLocks noChangeAspect="1"/>
          </p:cNvPicPr>
          <p:nvPr/>
        </p:nvPicPr>
        <p:blipFill>
          <a:blip r:embed="rId3"/>
          <a:stretch>
            <a:fillRect/>
          </a:stretch>
        </p:blipFill>
        <p:spPr>
          <a:xfrm>
            <a:off x="5081543" y="845128"/>
            <a:ext cx="5955316" cy="5800278"/>
          </a:xfrm>
          <a:prstGeom prst="rect">
            <a:avLst/>
          </a:prstGeom>
        </p:spPr>
      </p:pic>
      <p:sp>
        <p:nvSpPr>
          <p:cNvPr id="28" name="TextBox 27">
            <a:extLst>
              <a:ext uri="{FF2B5EF4-FFF2-40B4-BE49-F238E27FC236}">
                <a16:creationId xmlns:a16="http://schemas.microsoft.com/office/drawing/2014/main" id="{7E16EA6E-CCD7-4088-8F11-07EC4EB62DB1}"/>
              </a:ext>
            </a:extLst>
          </p:cNvPr>
          <p:cNvSpPr txBox="1"/>
          <p:nvPr/>
        </p:nvSpPr>
        <p:spPr>
          <a:xfrm>
            <a:off x="391114" y="5889869"/>
            <a:ext cx="4521128" cy="461665"/>
          </a:xfrm>
          <a:prstGeom prst="rect">
            <a:avLst/>
          </a:prstGeom>
          <a:solidFill>
            <a:schemeClr val="accent4">
              <a:lumMod val="20000"/>
              <a:lumOff val="80000"/>
            </a:schemeClr>
          </a:solidFill>
        </p:spPr>
        <p:txBody>
          <a:bodyPr wrap="square" rtlCol="0">
            <a:spAutoFit/>
          </a:bodyPr>
          <a:lstStyle/>
          <a:p>
            <a:r>
              <a:rPr lang="en-GB" sz="2400" b="1" dirty="0"/>
              <a:t>People</a:t>
            </a:r>
            <a:r>
              <a:rPr lang="en-GB" sz="2400" dirty="0"/>
              <a:t> to promote independence.</a:t>
            </a:r>
          </a:p>
        </p:txBody>
      </p:sp>
      <p:sp>
        <p:nvSpPr>
          <p:cNvPr id="30" name="TextBox 29">
            <a:extLst>
              <a:ext uri="{FF2B5EF4-FFF2-40B4-BE49-F238E27FC236}">
                <a16:creationId xmlns:a16="http://schemas.microsoft.com/office/drawing/2014/main" id="{F71BE274-9538-403F-8F0A-DE059FE8E798}"/>
              </a:ext>
            </a:extLst>
          </p:cNvPr>
          <p:cNvSpPr txBox="1"/>
          <p:nvPr/>
        </p:nvSpPr>
        <p:spPr>
          <a:xfrm>
            <a:off x="9314121" y="121853"/>
            <a:ext cx="2658139" cy="1446550"/>
          </a:xfrm>
          <a:prstGeom prst="rect">
            <a:avLst/>
          </a:prstGeom>
          <a:noFill/>
        </p:spPr>
        <p:txBody>
          <a:bodyPr wrap="square" rtlCol="0">
            <a:spAutoFit/>
          </a:bodyPr>
          <a:lstStyle/>
          <a:p>
            <a:r>
              <a:rPr lang="en-GB" sz="4400" dirty="0"/>
              <a:t>Onion people</a:t>
            </a:r>
          </a:p>
        </p:txBody>
      </p:sp>
    </p:spTree>
    <p:extLst>
      <p:ext uri="{BB962C8B-B14F-4D97-AF65-F5344CB8AC3E}">
        <p14:creationId xmlns:p14="http://schemas.microsoft.com/office/powerpoint/2010/main" val="4262935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5AD3-BEC4-4C0A-9F65-8E587E3E1181}"/>
              </a:ext>
            </a:extLst>
          </p:cNvPr>
          <p:cNvSpPr>
            <a:spLocks noGrp="1"/>
          </p:cNvSpPr>
          <p:nvPr>
            <p:ph type="title"/>
          </p:nvPr>
        </p:nvSpPr>
        <p:spPr/>
        <p:txBody>
          <a:bodyPr/>
          <a:lstStyle/>
          <a:p>
            <a:r>
              <a:rPr lang="en-GB" dirty="0"/>
              <a:t>Underinvestment costs more </a:t>
            </a:r>
          </a:p>
        </p:txBody>
      </p:sp>
      <p:sp>
        <p:nvSpPr>
          <p:cNvPr id="3" name="Rectangle 2">
            <a:extLst>
              <a:ext uri="{FF2B5EF4-FFF2-40B4-BE49-F238E27FC236}">
                <a16:creationId xmlns:a16="http://schemas.microsoft.com/office/drawing/2014/main" id="{EEC61610-FE78-48E4-A885-C209D93D539E}"/>
              </a:ext>
            </a:extLst>
          </p:cNvPr>
          <p:cNvSpPr/>
          <p:nvPr/>
        </p:nvSpPr>
        <p:spPr>
          <a:xfrm>
            <a:off x="2036190" y="2205872"/>
            <a:ext cx="8050490" cy="38367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193EE59-613E-4B54-96C9-A54ECA3EED27}"/>
              </a:ext>
            </a:extLst>
          </p:cNvPr>
          <p:cNvSpPr txBox="1"/>
          <p:nvPr/>
        </p:nvSpPr>
        <p:spPr>
          <a:xfrm>
            <a:off x="10107890" y="2045675"/>
            <a:ext cx="1703110" cy="707886"/>
          </a:xfrm>
          <a:prstGeom prst="rect">
            <a:avLst/>
          </a:prstGeom>
          <a:noFill/>
        </p:spPr>
        <p:txBody>
          <a:bodyPr wrap="square" rtlCol="0">
            <a:spAutoFit/>
          </a:bodyPr>
          <a:lstStyle/>
          <a:p>
            <a:r>
              <a:rPr lang="en-GB" sz="2000" dirty="0"/>
              <a:t>Value of investment</a:t>
            </a:r>
          </a:p>
        </p:txBody>
      </p:sp>
      <p:sp>
        <p:nvSpPr>
          <p:cNvPr id="5" name="TextBox 4">
            <a:extLst>
              <a:ext uri="{FF2B5EF4-FFF2-40B4-BE49-F238E27FC236}">
                <a16:creationId xmlns:a16="http://schemas.microsoft.com/office/drawing/2014/main" id="{E3775AB7-E05C-4C4A-A65A-DD2B7CAEB230}"/>
              </a:ext>
            </a:extLst>
          </p:cNvPr>
          <p:cNvSpPr txBox="1"/>
          <p:nvPr/>
        </p:nvSpPr>
        <p:spPr>
          <a:xfrm>
            <a:off x="1937031" y="6042581"/>
            <a:ext cx="1758278" cy="523220"/>
          </a:xfrm>
          <a:prstGeom prst="rect">
            <a:avLst/>
          </a:prstGeom>
          <a:noFill/>
        </p:spPr>
        <p:txBody>
          <a:bodyPr wrap="square" rtlCol="0">
            <a:spAutoFit/>
          </a:bodyPr>
          <a:lstStyle/>
          <a:p>
            <a:r>
              <a:rPr lang="en-GB" sz="2800" dirty="0"/>
              <a:t>Dabblers</a:t>
            </a:r>
          </a:p>
        </p:txBody>
      </p:sp>
      <p:sp>
        <p:nvSpPr>
          <p:cNvPr id="6" name="TextBox 5">
            <a:extLst>
              <a:ext uri="{FF2B5EF4-FFF2-40B4-BE49-F238E27FC236}">
                <a16:creationId xmlns:a16="http://schemas.microsoft.com/office/drawing/2014/main" id="{5F8E3BF3-EF35-4352-9C80-A5291BFD46AD}"/>
              </a:ext>
            </a:extLst>
          </p:cNvPr>
          <p:cNvSpPr txBox="1"/>
          <p:nvPr/>
        </p:nvSpPr>
        <p:spPr>
          <a:xfrm>
            <a:off x="4944182" y="6042581"/>
            <a:ext cx="1946812" cy="523220"/>
          </a:xfrm>
          <a:prstGeom prst="rect">
            <a:avLst/>
          </a:prstGeom>
          <a:noFill/>
        </p:spPr>
        <p:txBody>
          <a:bodyPr wrap="square" rtlCol="0">
            <a:spAutoFit/>
          </a:bodyPr>
          <a:lstStyle/>
          <a:p>
            <a:r>
              <a:rPr lang="en-GB" sz="2800" dirty="0"/>
              <a:t>Enthusiasts</a:t>
            </a:r>
          </a:p>
        </p:txBody>
      </p:sp>
      <p:sp>
        <p:nvSpPr>
          <p:cNvPr id="7" name="TextBox 6">
            <a:extLst>
              <a:ext uri="{FF2B5EF4-FFF2-40B4-BE49-F238E27FC236}">
                <a16:creationId xmlns:a16="http://schemas.microsoft.com/office/drawing/2014/main" id="{F7736266-05A3-46E4-BFFD-A794483FD22A}"/>
              </a:ext>
            </a:extLst>
          </p:cNvPr>
          <p:cNvSpPr txBox="1"/>
          <p:nvPr/>
        </p:nvSpPr>
        <p:spPr>
          <a:xfrm>
            <a:off x="8139867" y="6042581"/>
            <a:ext cx="1946812" cy="523220"/>
          </a:xfrm>
          <a:prstGeom prst="rect">
            <a:avLst/>
          </a:prstGeom>
          <a:noFill/>
        </p:spPr>
        <p:txBody>
          <a:bodyPr wrap="square" rtlCol="0">
            <a:spAutoFit/>
          </a:bodyPr>
          <a:lstStyle/>
          <a:p>
            <a:r>
              <a:rPr lang="en-GB" sz="2800" dirty="0"/>
              <a:t>Strategists</a:t>
            </a:r>
          </a:p>
        </p:txBody>
      </p:sp>
      <p:sp>
        <p:nvSpPr>
          <p:cNvPr id="8" name="Freeform: Shape 7">
            <a:extLst>
              <a:ext uri="{FF2B5EF4-FFF2-40B4-BE49-F238E27FC236}">
                <a16:creationId xmlns:a16="http://schemas.microsoft.com/office/drawing/2014/main" id="{0C8AC040-76FA-440D-9A91-92BE944CDF88}"/>
              </a:ext>
            </a:extLst>
          </p:cNvPr>
          <p:cNvSpPr/>
          <p:nvPr/>
        </p:nvSpPr>
        <p:spPr>
          <a:xfrm>
            <a:off x="2055043" y="2564092"/>
            <a:ext cx="7748833" cy="3357808"/>
          </a:xfrm>
          <a:custGeom>
            <a:avLst/>
            <a:gdLst>
              <a:gd name="connsiteX0" fmla="*/ 0 w 7748833"/>
              <a:gd name="connsiteY0" fmla="*/ 2894029 h 2894029"/>
              <a:gd name="connsiteX1" fmla="*/ 7748833 w 7748833"/>
              <a:gd name="connsiteY1" fmla="*/ 0 h 2894029"/>
              <a:gd name="connsiteX0" fmla="*/ 0 w 7748833"/>
              <a:gd name="connsiteY0" fmla="*/ 2894029 h 2894029"/>
              <a:gd name="connsiteX1" fmla="*/ 1904215 w 7748833"/>
              <a:gd name="connsiteY1" fmla="*/ 2187018 h 2894029"/>
              <a:gd name="connsiteX2" fmla="*/ 7748833 w 7748833"/>
              <a:gd name="connsiteY2" fmla="*/ 0 h 2894029"/>
              <a:gd name="connsiteX0" fmla="*/ 0 w 7748833"/>
              <a:gd name="connsiteY0" fmla="*/ 2894029 h 2894029"/>
              <a:gd name="connsiteX1" fmla="*/ 2036191 w 7748833"/>
              <a:gd name="connsiteY1" fmla="*/ 2573517 h 2894029"/>
              <a:gd name="connsiteX2" fmla="*/ 7748833 w 7748833"/>
              <a:gd name="connsiteY2" fmla="*/ 0 h 2894029"/>
              <a:gd name="connsiteX0" fmla="*/ 0 w 6381946"/>
              <a:gd name="connsiteY0" fmla="*/ 2931736 h 2931736"/>
              <a:gd name="connsiteX1" fmla="*/ 669304 w 6381946"/>
              <a:gd name="connsiteY1" fmla="*/ 2573517 h 2931736"/>
              <a:gd name="connsiteX2" fmla="*/ 6381946 w 6381946"/>
              <a:gd name="connsiteY2" fmla="*/ 0 h 2931736"/>
              <a:gd name="connsiteX0" fmla="*/ 0 w 7692272"/>
              <a:gd name="connsiteY0" fmla="*/ 2988296 h 2988296"/>
              <a:gd name="connsiteX1" fmla="*/ 1979630 w 7692272"/>
              <a:gd name="connsiteY1" fmla="*/ 2573517 h 2988296"/>
              <a:gd name="connsiteX2" fmla="*/ 7692272 w 7692272"/>
              <a:gd name="connsiteY2" fmla="*/ 0 h 2988296"/>
              <a:gd name="connsiteX0" fmla="*/ 0 w 7692272"/>
              <a:gd name="connsiteY0" fmla="*/ 2988296 h 2988296"/>
              <a:gd name="connsiteX1" fmla="*/ 1979630 w 7692272"/>
              <a:gd name="connsiteY1" fmla="*/ 2573517 h 2988296"/>
              <a:gd name="connsiteX2" fmla="*/ 7692272 w 7692272"/>
              <a:gd name="connsiteY2" fmla="*/ 0 h 2988296"/>
              <a:gd name="connsiteX0" fmla="*/ 0 w 7692272"/>
              <a:gd name="connsiteY0" fmla="*/ 2988296 h 2988296"/>
              <a:gd name="connsiteX1" fmla="*/ 2243581 w 7692272"/>
              <a:gd name="connsiteY1" fmla="*/ 2686638 h 2988296"/>
              <a:gd name="connsiteX2" fmla="*/ 7692272 w 7692272"/>
              <a:gd name="connsiteY2" fmla="*/ 0 h 2988296"/>
              <a:gd name="connsiteX0" fmla="*/ 0 w 7692272"/>
              <a:gd name="connsiteY0" fmla="*/ 2988296 h 2988296"/>
              <a:gd name="connsiteX1" fmla="*/ 2243581 w 7692272"/>
              <a:gd name="connsiteY1" fmla="*/ 2686638 h 2988296"/>
              <a:gd name="connsiteX2" fmla="*/ 7692272 w 7692272"/>
              <a:gd name="connsiteY2" fmla="*/ 0 h 2988296"/>
              <a:gd name="connsiteX0" fmla="*/ 0 w 7692272"/>
              <a:gd name="connsiteY0" fmla="*/ 2988296 h 2988296"/>
              <a:gd name="connsiteX1" fmla="*/ 2243581 w 7692272"/>
              <a:gd name="connsiteY1" fmla="*/ 2686638 h 2988296"/>
              <a:gd name="connsiteX2" fmla="*/ 3619892 w 7692272"/>
              <a:gd name="connsiteY2" fmla="*/ 2073896 h 2988296"/>
              <a:gd name="connsiteX3" fmla="*/ 7692272 w 7692272"/>
              <a:gd name="connsiteY3" fmla="*/ 0 h 2988296"/>
              <a:gd name="connsiteX0" fmla="*/ 0 w 7692272"/>
              <a:gd name="connsiteY0" fmla="*/ 2988296 h 2988296"/>
              <a:gd name="connsiteX1" fmla="*/ 2243581 w 7692272"/>
              <a:gd name="connsiteY1" fmla="*/ 2686638 h 2988296"/>
              <a:gd name="connsiteX2" fmla="*/ 3751867 w 7692272"/>
              <a:gd name="connsiteY2" fmla="*/ 2121030 h 2988296"/>
              <a:gd name="connsiteX3" fmla="*/ 7692272 w 7692272"/>
              <a:gd name="connsiteY3" fmla="*/ 0 h 2988296"/>
              <a:gd name="connsiteX0" fmla="*/ 0 w 7692272"/>
              <a:gd name="connsiteY0" fmla="*/ 2988296 h 2988296"/>
              <a:gd name="connsiteX1" fmla="*/ 2243581 w 7692272"/>
              <a:gd name="connsiteY1" fmla="*/ 2686638 h 2988296"/>
              <a:gd name="connsiteX2" fmla="*/ 3751867 w 7692272"/>
              <a:gd name="connsiteY2" fmla="*/ 2121030 h 2988296"/>
              <a:gd name="connsiteX3" fmla="*/ 7692272 w 7692272"/>
              <a:gd name="connsiteY3" fmla="*/ 0 h 2988296"/>
              <a:gd name="connsiteX0" fmla="*/ 0 w 7692272"/>
              <a:gd name="connsiteY0" fmla="*/ 2988296 h 2988296"/>
              <a:gd name="connsiteX1" fmla="*/ 2243581 w 7692272"/>
              <a:gd name="connsiteY1" fmla="*/ 2686638 h 2988296"/>
              <a:gd name="connsiteX2" fmla="*/ 3751867 w 7692272"/>
              <a:gd name="connsiteY2" fmla="*/ 2121030 h 2988296"/>
              <a:gd name="connsiteX3" fmla="*/ 7692272 w 7692272"/>
              <a:gd name="connsiteY3" fmla="*/ 0 h 2988296"/>
              <a:gd name="connsiteX0" fmla="*/ 0 w 7692272"/>
              <a:gd name="connsiteY0" fmla="*/ 2988296 h 2988296"/>
              <a:gd name="connsiteX1" fmla="*/ 2243581 w 7692272"/>
              <a:gd name="connsiteY1" fmla="*/ 2686638 h 2988296"/>
              <a:gd name="connsiteX2" fmla="*/ 4374036 w 7692272"/>
              <a:gd name="connsiteY2" fmla="*/ 1970201 h 2988296"/>
              <a:gd name="connsiteX3" fmla="*/ 7692272 w 7692272"/>
              <a:gd name="connsiteY3" fmla="*/ 0 h 2988296"/>
              <a:gd name="connsiteX0" fmla="*/ 0 w 7692272"/>
              <a:gd name="connsiteY0" fmla="*/ 2988296 h 2988296"/>
              <a:gd name="connsiteX1" fmla="*/ 2253008 w 7692272"/>
              <a:gd name="connsiteY1" fmla="*/ 2573516 h 2988296"/>
              <a:gd name="connsiteX2" fmla="*/ 4374036 w 7692272"/>
              <a:gd name="connsiteY2" fmla="*/ 1970201 h 2988296"/>
              <a:gd name="connsiteX3" fmla="*/ 7692272 w 7692272"/>
              <a:gd name="connsiteY3" fmla="*/ 0 h 2988296"/>
              <a:gd name="connsiteX0" fmla="*/ 0 w 7692272"/>
              <a:gd name="connsiteY0" fmla="*/ 2988296 h 2988296"/>
              <a:gd name="connsiteX1" fmla="*/ 2253008 w 7692272"/>
              <a:gd name="connsiteY1" fmla="*/ 2573516 h 2988296"/>
              <a:gd name="connsiteX2" fmla="*/ 3996964 w 7692272"/>
              <a:gd name="connsiteY2" fmla="*/ 2139883 h 2988296"/>
              <a:gd name="connsiteX3" fmla="*/ 7692272 w 7692272"/>
              <a:gd name="connsiteY3" fmla="*/ 0 h 2988296"/>
              <a:gd name="connsiteX0" fmla="*/ 0 w 7692272"/>
              <a:gd name="connsiteY0" fmla="*/ 2988296 h 2988296"/>
              <a:gd name="connsiteX1" fmla="*/ 2253008 w 7692272"/>
              <a:gd name="connsiteY1" fmla="*/ 2573516 h 2988296"/>
              <a:gd name="connsiteX2" fmla="*/ 5090474 w 7692272"/>
              <a:gd name="connsiteY2" fmla="*/ 2083322 h 2988296"/>
              <a:gd name="connsiteX3" fmla="*/ 7692272 w 7692272"/>
              <a:gd name="connsiteY3" fmla="*/ 0 h 2988296"/>
              <a:gd name="connsiteX0" fmla="*/ 0 w 7692272"/>
              <a:gd name="connsiteY0" fmla="*/ 2988296 h 2988296"/>
              <a:gd name="connsiteX1" fmla="*/ 772997 w 7692272"/>
              <a:gd name="connsiteY1" fmla="*/ 2846894 h 2988296"/>
              <a:gd name="connsiteX2" fmla="*/ 2253008 w 7692272"/>
              <a:gd name="connsiteY2" fmla="*/ 2573516 h 2988296"/>
              <a:gd name="connsiteX3" fmla="*/ 5090474 w 7692272"/>
              <a:gd name="connsiteY3" fmla="*/ 2083322 h 2988296"/>
              <a:gd name="connsiteX4" fmla="*/ 7692272 w 7692272"/>
              <a:gd name="connsiteY4" fmla="*/ 0 h 2988296"/>
              <a:gd name="connsiteX0" fmla="*/ 0 w 7692272"/>
              <a:gd name="connsiteY0" fmla="*/ 2988296 h 2988296"/>
              <a:gd name="connsiteX1" fmla="*/ 772997 w 7692272"/>
              <a:gd name="connsiteY1" fmla="*/ 2846894 h 2988296"/>
              <a:gd name="connsiteX2" fmla="*/ 1621409 w 7692272"/>
              <a:gd name="connsiteY2" fmla="*/ 2686638 h 2988296"/>
              <a:gd name="connsiteX3" fmla="*/ 2253008 w 7692272"/>
              <a:gd name="connsiteY3" fmla="*/ 2573516 h 2988296"/>
              <a:gd name="connsiteX4" fmla="*/ 5090474 w 7692272"/>
              <a:gd name="connsiteY4" fmla="*/ 2083322 h 2988296"/>
              <a:gd name="connsiteX5" fmla="*/ 7692272 w 7692272"/>
              <a:gd name="connsiteY5" fmla="*/ 0 h 2988296"/>
              <a:gd name="connsiteX0" fmla="*/ 0 w 7692272"/>
              <a:gd name="connsiteY0" fmla="*/ 2988296 h 3233393"/>
              <a:gd name="connsiteX1" fmla="*/ 556181 w 7692272"/>
              <a:gd name="connsiteY1" fmla="*/ 3233393 h 3233393"/>
              <a:gd name="connsiteX2" fmla="*/ 1621409 w 7692272"/>
              <a:gd name="connsiteY2" fmla="*/ 2686638 h 3233393"/>
              <a:gd name="connsiteX3" fmla="*/ 2253008 w 7692272"/>
              <a:gd name="connsiteY3" fmla="*/ 2573516 h 3233393"/>
              <a:gd name="connsiteX4" fmla="*/ 5090474 w 7692272"/>
              <a:gd name="connsiteY4" fmla="*/ 2083322 h 3233393"/>
              <a:gd name="connsiteX5" fmla="*/ 7692272 w 7692272"/>
              <a:gd name="connsiteY5" fmla="*/ 0 h 3233393"/>
              <a:gd name="connsiteX0" fmla="*/ 0 w 7692272"/>
              <a:gd name="connsiteY0" fmla="*/ 2988296 h 3233393"/>
              <a:gd name="connsiteX1" fmla="*/ 556181 w 7692272"/>
              <a:gd name="connsiteY1" fmla="*/ 3233393 h 3233393"/>
              <a:gd name="connsiteX2" fmla="*/ 1150069 w 7692272"/>
              <a:gd name="connsiteY2" fmla="*/ 2903454 h 3233393"/>
              <a:gd name="connsiteX3" fmla="*/ 1621409 w 7692272"/>
              <a:gd name="connsiteY3" fmla="*/ 2686638 h 3233393"/>
              <a:gd name="connsiteX4" fmla="*/ 2253008 w 7692272"/>
              <a:gd name="connsiteY4" fmla="*/ 2573516 h 3233393"/>
              <a:gd name="connsiteX5" fmla="*/ 5090474 w 7692272"/>
              <a:gd name="connsiteY5" fmla="*/ 2083322 h 3233393"/>
              <a:gd name="connsiteX6" fmla="*/ 7692272 w 7692272"/>
              <a:gd name="connsiteY6" fmla="*/ 0 h 3233393"/>
              <a:gd name="connsiteX0" fmla="*/ 0 w 7692272"/>
              <a:gd name="connsiteY0" fmla="*/ 2988296 h 3233393"/>
              <a:gd name="connsiteX1" fmla="*/ 556181 w 7692272"/>
              <a:gd name="connsiteY1" fmla="*/ 3233393 h 3233393"/>
              <a:gd name="connsiteX2" fmla="*/ 1027521 w 7692272"/>
              <a:gd name="connsiteY2" fmla="*/ 2677211 h 3233393"/>
              <a:gd name="connsiteX3" fmla="*/ 1621409 w 7692272"/>
              <a:gd name="connsiteY3" fmla="*/ 2686638 h 3233393"/>
              <a:gd name="connsiteX4" fmla="*/ 2253008 w 7692272"/>
              <a:gd name="connsiteY4" fmla="*/ 2573516 h 3233393"/>
              <a:gd name="connsiteX5" fmla="*/ 5090474 w 7692272"/>
              <a:gd name="connsiteY5" fmla="*/ 2083322 h 3233393"/>
              <a:gd name="connsiteX6" fmla="*/ 7692272 w 7692272"/>
              <a:gd name="connsiteY6" fmla="*/ 0 h 3233393"/>
              <a:gd name="connsiteX0" fmla="*/ 0 w 7692272"/>
              <a:gd name="connsiteY0" fmla="*/ 2988296 h 3233393"/>
              <a:gd name="connsiteX1" fmla="*/ 556181 w 7692272"/>
              <a:gd name="connsiteY1" fmla="*/ 3233393 h 3233393"/>
              <a:gd name="connsiteX2" fmla="*/ 1027521 w 7692272"/>
              <a:gd name="connsiteY2" fmla="*/ 2677211 h 3233393"/>
              <a:gd name="connsiteX3" fmla="*/ 1574275 w 7692272"/>
              <a:gd name="connsiteY3" fmla="*/ 2960015 h 3233393"/>
              <a:gd name="connsiteX4" fmla="*/ 2253008 w 7692272"/>
              <a:gd name="connsiteY4" fmla="*/ 2573516 h 3233393"/>
              <a:gd name="connsiteX5" fmla="*/ 5090474 w 7692272"/>
              <a:gd name="connsiteY5" fmla="*/ 2083322 h 3233393"/>
              <a:gd name="connsiteX6" fmla="*/ 7692272 w 7692272"/>
              <a:gd name="connsiteY6" fmla="*/ 0 h 3233393"/>
              <a:gd name="connsiteX0" fmla="*/ 0 w 7692272"/>
              <a:gd name="connsiteY0" fmla="*/ 2988296 h 3233393"/>
              <a:gd name="connsiteX1" fmla="*/ 556181 w 7692272"/>
              <a:gd name="connsiteY1" fmla="*/ 3233393 h 3233393"/>
              <a:gd name="connsiteX2" fmla="*/ 1027521 w 7692272"/>
              <a:gd name="connsiteY2" fmla="*/ 2677211 h 3233393"/>
              <a:gd name="connsiteX3" fmla="*/ 1574275 w 7692272"/>
              <a:gd name="connsiteY3" fmla="*/ 2960015 h 3233393"/>
              <a:gd name="connsiteX4" fmla="*/ 2253008 w 7692272"/>
              <a:gd name="connsiteY4" fmla="*/ 2573516 h 3233393"/>
              <a:gd name="connsiteX5" fmla="*/ 5090474 w 7692272"/>
              <a:gd name="connsiteY5" fmla="*/ 2083322 h 3233393"/>
              <a:gd name="connsiteX6" fmla="*/ 7692272 w 7692272"/>
              <a:gd name="connsiteY6" fmla="*/ 0 h 3233393"/>
              <a:gd name="connsiteX0" fmla="*/ 0 w 7692272"/>
              <a:gd name="connsiteY0" fmla="*/ 2988296 h 3233393"/>
              <a:gd name="connsiteX1" fmla="*/ 556181 w 7692272"/>
              <a:gd name="connsiteY1" fmla="*/ 3233393 h 3233393"/>
              <a:gd name="connsiteX2" fmla="*/ 1027521 w 7692272"/>
              <a:gd name="connsiteY2" fmla="*/ 2677211 h 3233393"/>
              <a:gd name="connsiteX3" fmla="*/ 1574275 w 7692272"/>
              <a:gd name="connsiteY3" fmla="*/ 2960015 h 3233393"/>
              <a:gd name="connsiteX4" fmla="*/ 2253008 w 7692272"/>
              <a:gd name="connsiteY4" fmla="*/ 2573516 h 3233393"/>
              <a:gd name="connsiteX5" fmla="*/ 5090474 w 7692272"/>
              <a:gd name="connsiteY5" fmla="*/ 2083322 h 3233393"/>
              <a:gd name="connsiteX6" fmla="*/ 7692272 w 7692272"/>
              <a:gd name="connsiteY6" fmla="*/ 0 h 3233393"/>
              <a:gd name="connsiteX0" fmla="*/ 0 w 7692272"/>
              <a:gd name="connsiteY0" fmla="*/ 2988296 h 3241354"/>
              <a:gd name="connsiteX1" fmla="*/ 556181 w 7692272"/>
              <a:gd name="connsiteY1" fmla="*/ 3233393 h 3241354"/>
              <a:gd name="connsiteX2" fmla="*/ 1027521 w 7692272"/>
              <a:gd name="connsiteY2" fmla="*/ 2677211 h 3241354"/>
              <a:gd name="connsiteX3" fmla="*/ 1574275 w 7692272"/>
              <a:gd name="connsiteY3" fmla="*/ 2960015 h 3241354"/>
              <a:gd name="connsiteX4" fmla="*/ 2253008 w 7692272"/>
              <a:gd name="connsiteY4" fmla="*/ 2573516 h 3241354"/>
              <a:gd name="connsiteX5" fmla="*/ 5090474 w 7692272"/>
              <a:gd name="connsiteY5" fmla="*/ 2083322 h 3241354"/>
              <a:gd name="connsiteX6" fmla="*/ 7692272 w 7692272"/>
              <a:gd name="connsiteY6" fmla="*/ 0 h 3241354"/>
              <a:gd name="connsiteX0" fmla="*/ 0 w 7748833"/>
              <a:gd name="connsiteY0" fmla="*/ 2790333 h 3234070"/>
              <a:gd name="connsiteX1" fmla="*/ 612742 w 7748833"/>
              <a:gd name="connsiteY1" fmla="*/ 3233393 h 3234070"/>
              <a:gd name="connsiteX2" fmla="*/ 1084082 w 7748833"/>
              <a:gd name="connsiteY2" fmla="*/ 2677211 h 3234070"/>
              <a:gd name="connsiteX3" fmla="*/ 1630836 w 7748833"/>
              <a:gd name="connsiteY3" fmla="*/ 2960015 h 3234070"/>
              <a:gd name="connsiteX4" fmla="*/ 2309569 w 7748833"/>
              <a:gd name="connsiteY4" fmla="*/ 2573516 h 3234070"/>
              <a:gd name="connsiteX5" fmla="*/ 5147035 w 7748833"/>
              <a:gd name="connsiteY5" fmla="*/ 2083322 h 3234070"/>
              <a:gd name="connsiteX6" fmla="*/ 7748833 w 7748833"/>
              <a:gd name="connsiteY6" fmla="*/ 0 h 3234070"/>
              <a:gd name="connsiteX0" fmla="*/ 0 w 7748833"/>
              <a:gd name="connsiteY0" fmla="*/ 2790333 h 3234070"/>
              <a:gd name="connsiteX1" fmla="*/ 424206 w 7748833"/>
              <a:gd name="connsiteY1" fmla="*/ 3233393 h 3234070"/>
              <a:gd name="connsiteX2" fmla="*/ 1084082 w 7748833"/>
              <a:gd name="connsiteY2" fmla="*/ 2677211 h 3234070"/>
              <a:gd name="connsiteX3" fmla="*/ 1630836 w 7748833"/>
              <a:gd name="connsiteY3" fmla="*/ 2960015 h 3234070"/>
              <a:gd name="connsiteX4" fmla="*/ 2309569 w 7748833"/>
              <a:gd name="connsiteY4" fmla="*/ 2573516 h 3234070"/>
              <a:gd name="connsiteX5" fmla="*/ 5147035 w 7748833"/>
              <a:gd name="connsiteY5" fmla="*/ 2083322 h 3234070"/>
              <a:gd name="connsiteX6" fmla="*/ 7748833 w 7748833"/>
              <a:gd name="connsiteY6" fmla="*/ 0 h 3234070"/>
              <a:gd name="connsiteX0" fmla="*/ 0 w 7748833"/>
              <a:gd name="connsiteY0" fmla="*/ 2790333 h 3233569"/>
              <a:gd name="connsiteX1" fmla="*/ 424206 w 7748833"/>
              <a:gd name="connsiteY1" fmla="*/ 3233393 h 3233569"/>
              <a:gd name="connsiteX2" fmla="*/ 735290 w 7748833"/>
              <a:gd name="connsiteY2" fmla="*/ 2733771 h 3233569"/>
              <a:gd name="connsiteX3" fmla="*/ 1630836 w 7748833"/>
              <a:gd name="connsiteY3" fmla="*/ 2960015 h 3233569"/>
              <a:gd name="connsiteX4" fmla="*/ 2309569 w 7748833"/>
              <a:gd name="connsiteY4" fmla="*/ 2573516 h 3233569"/>
              <a:gd name="connsiteX5" fmla="*/ 5147035 w 7748833"/>
              <a:gd name="connsiteY5" fmla="*/ 2083322 h 3233569"/>
              <a:gd name="connsiteX6" fmla="*/ 7748833 w 7748833"/>
              <a:gd name="connsiteY6" fmla="*/ 0 h 3233569"/>
              <a:gd name="connsiteX0" fmla="*/ 0 w 7748833"/>
              <a:gd name="connsiteY0" fmla="*/ 2790333 h 3233569"/>
              <a:gd name="connsiteX1" fmla="*/ 424206 w 7748833"/>
              <a:gd name="connsiteY1" fmla="*/ 3233393 h 3233569"/>
              <a:gd name="connsiteX2" fmla="*/ 735290 w 7748833"/>
              <a:gd name="connsiteY2" fmla="*/ 2733771 h 3233569"/>
              <a:gd name="connsiteX3" fmla="*/ 1197204 w 7748833"/>
              <a:gd name="connsiteY3" fmla="*/ 2865747 h 3233569"/>
              <a:gd name="connsiteX4" fmla="*/ 1630836 w 7748833"/>
              <a:gd name="connsiteY4" fmla="*/ 2960015 h 3233569"/>
              <a:gd name="connsiteX5" fmla="*/ 2309569 w 7748833"/>
              <a:gd name="connsiteY5" fmla="*/ 2573516 h 3233569"/>
              <a:gd name="connsiteX6" fmla="*/ 5147035 w 7748833"/>
              <a:gd name="connsiteY6" fmla="*/ 2083322 h 3233569"/>
              <a:gd name="connsiteX7" fmla="*/ 7748833 w 7748833"/>
              <a:gd name="connsiteY7" fmla="*/ 0 h 3233569"/>
              <a:gd name="connsiteX0" fmla="*/ 0 w 7748833"/>
              <a:gd name="connsiteY0" fmla="*/ 2790333 h 3233569"/>
              <a:gd name="connsiteX1" fmla="*/ 424206 w 7748833"/>
              <a:gd name="connsiteY1" fmla="*/ 3233393 h 3233569"/>
              <a:gd name="connsiteX2" fmla="*/ 735290 w 7748833"/>
              <a:gd name="connsiteY2" fmla="*/ 2733771 h 3233569"/>
              <a:gd name="connsiteX3" fmla="*/ 1197204 w 7748833"/>
              <a:gd name="connsiteY3" fmla="*/ 2865747 h 3233569"/>
              <a:gd name="connsiteX4" fmla="*/ 1630836 w 7748833"/>
              <a:gd name="connsiteY4" fmla="*/ 2960015 h 3233569"/>
              <a:gd name="connsiteX5" fmla="*/ 2309569 w 7748833"/>
              <a:gd name="connsiteY5" fmla="*/ 2573516 h 3233569"/>
              <a:gd name="connsiteX6" fmla="*/ 5147035 w 7748833"/>
              <a:gd name="connsiteY6" fmla="*/ 2083322 h 3233569"/>
              <a:gd name="connsiteX7" fmla="*/ 7748833 w 7748833"/>
              <a:gd name="connsiteY7" fmla="*/ 0 h 3233569"/>
              <a:gd name="connsiteX0" fmla="*/ 0 w 7748833"/>
              <a:gd name="connsiteY0" fmla="*/ 2790333 h 3359161"/>
              <a:gd name="connsiteX1" fmla="*/ 424206 w 7748833"/>
              <a:gd name="connsiteY1" fmla="*/ 3233393 h 3359161"/>
              <a:gd name="connsiteX2" fmla="*/ 735290 w 7748833"/>
              <a:gd name="connsiteY2" fmla="*/ 2733771 h 3359161"/>
              <a:gd name="connsiteX3" fmla="*/ 1036949 w 7748833"/>
              <a:gd name="connsiteY3" fmla="*/ 3355941 h 3359161"/>
              <a:gd name="connsiteX4" fmla="*/ 1630836 w 7748833"/>
              <a:gd name="connsiteY4" fmla="*/ 2960015 h 3359161"/>
              <a:gd name="connsiteX5" fmla="*/ 2309569 w 7748833"/>
              <a:gd name="connsiteY5" fmla="*/ 2573516 h 3359161"/>
              <a:gd name="connsiteX6" fmla="*/ 5147035 w 7748833"/>
              <a:gd name="connsiteY6" fmla="*/ 2083322 h 3359161"/>
              <a:gd name="connsiteX7" fmla="*/ 7748833 w 7748833"/>
              <a:gd name="connsiteY7" fmla="*/ 0 h 3359161"/>
              <a:gd name="connsiteX0" fmla="*/ 0 w 7748833"/>
              <a:gd name="connsiteY0" fmla="*/ 2790333 h 3357808"/>
              <a:gd name="connsiteX1" fmla="*/ 424206 w 7748833"/>
              <a:gd name="connsiteY1" fmla="*/ 3233393 h 3357808"/>
              <a:gd name="connsiteX2" fmla="*/ 735290 w 7748833"/>
              <a:gd name="connsiteY2" fmla="*/ 2733771 h 3357808"/>
              <a:gd name="connsiteX3" fmla="*/ 1036949 w 7748833"/>
              <a:gd name="connsiteY3" fmla="*/ 3355941 h 3357808"/>
              <a:gd name="connsiteX4" fmla="*/ 1508288 w 7748833"/>
              <a:gd name="connsiteY4" fmla="*/ 2488675 h 3357808"/>
              <a:gd name="connsiteX5" fmla="*/ 2309569 w 7748833"/>
              <a:gd name="connsiteY5" fmla="*/ 2573516 h 3357808"/>
              <a:gd name="connsiteX6" fmla="*/ 5147035 w 7748833"/>
              <a:gd name="connsiteY6" fmla="*/ 2083322 h 3357808"/>
              <a:gd name="connsiteX7" fmla="*/ 7748833 w 7748833"/>
              <a:gd name="connsiteY7" fmla="*/ 0 h 3357808"/>
              <a:gd name="connsiteX0" fmla="*/ 0 w 7748833"/>
              <a:gd name="connsiteY0" fmla="*/ 2790333 h 3357808"/>
              <a:gd name="connsiteX1" fmla="*/ 424206 w 7748833"/>
              <a:gd name="connsiteY1" fmla="*/ 3233393 h 3357808"/>
              <a:gd name="connsiteX2" fmla="*/ 735290 w 7748833"/>
              <a:gd name="connsiteY2" fmla="*/ 2733771 h 3357808"/>
              <a:gd name="connsiteX3" fmla="*/ 1036949 w 7748833"/>
              <a:gd name="connsiteY3" fmla="*/ 3355941 h 3357808"/>
              <a:gd name="connsiteX4" fmla="*/ 1508288 w 7748833"/>
              <a:gd name="connsiteY4" fmla="*/ 2488675 h 3357808"/>
              <a:gd name="connsiteX5" fmla="*/ 2318996 w 7748833"/>
              <a:gd name="connsiteY5" fmla="*/ 2752626 h 3357808"/>
              <a:gd name="connsiteX6" fmla="*/ 5147035 w 7748833"/>
              <a:gd name="connsiteY6" fmla="*/ 2083322 h 3357808"/>
              <a:gd name="connsiteX7" fmla="*/ 7748833 w 7748833"/>
              <a:gd name="connsiteY7" fmla="*/ 0 h 3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833" h="3357808">
                <a:moveTo>
                  <a:pt x="0" y="2790333"/>
                </a:moveTo>
                <a:cubicBezTo>
                  <a:pt x="185394" y="2872032"/>
                  <a:pt x="301658" y="3242820"/>
                  <a:pt x="424206" y="3233393"/>
                </a:cubicBezTo>
                <a:cubicBezTo>
                  <a:pt x="546754" y="3223966"/>
                  <a:pt x="633166" y="2713346"/>
                  <a:pt x="735290" y="2733771"/>
                </a:cubicBezTo>
                <a:cubicBezTo>
                  <a:pt x="837414" y="2754196"/>
                  <a:pt x="908116" y="3396790"/>
                  <a:pt x="1036949" y="3355941"/>
                </a:cubicBezTo>
                <a:cubicBezTo>
                  <a:pt x="1165782" y="3315092"/>
                  <a:pt x="1294614" y="2589228"/>
                  <a:pt x="1508288" y="2488675"/>
                </a:cubicBezTo>
                <a:cubicBezTo>
                  <a:pt x="1721963" y="2388123"/>
                  <a:pt x="2092752" y="2881459"/>
                  <a:pt x="2318996" y="2752626"/>
                </a:cubicBezTo>
                <a:cubicBezTo>
                  <a:pt x="2922311" y="2600226"/>
                  <a:pt x="4663126" y="2314279"/>
                  <a:pt x="5147035" y="2083322"/>
                </a:cubicBezTo>
                <a:cubicBezTo>
                  <a:pt x="5508395" y="1927780"/>
                  <a:pt x="7070103" y="345649"/>
                  <a:pt x="7748833" y="0"/>
                </a:cubicBezTo>
              </a:path>
            </a:pathLst>
          </a:cu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0FCA2FB-FC34-42D5-A9B1-F2B147A86AB6}"/>
              </a:ext>
            </a:extLst>
          </p:cNvPr>
          <p:cNvSpPr txBox="1"/>
          <p:nvPr/>
        </p:nvSpPr>
        <p:spPr>
          <a:xfrm rot="16200000">
            <a:off x="566741" y="4131363"/>
            <a:ext cx="1703110" cy="584775"/>
          </a:xfrm>
          <a:prstGeom prst="rect">
            <a:avLst/>
          </a:prstGeom>
          <a:noFill/>
        </p:spPr>
        <p:txBody>
          <a:bodyPr wrap="square" rtlCol="0">
            <a:spAutoFit/>
          </a:bodyPr>
          <a:lstStyle/>
          <a:p>
            <a:r>
              <a:rPr lang="en-GB" sz="3200" dirty="0"/>
              <a:t>Value</a:t>
            </a:r>
          </a:p>
        </p:txBody>
      </p:sp>
    </p:spTree>
    <p:extLst>
      <p:ext uri="{BB962C8B-B14F-4D97-AF65-F5344CB8AC3E}">
        <p14:creationId xmlns:p14="http://schemas.microsoft.com/office/powerpoint/2010/main" val="210737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5AD3-BEC4-4C0A-9F65-8E587E3E1181}"/>
              </a:ext>
            </a:extLst>
          </p:cNvPr>
          <p:cNvSpPr>
            <a:spLocks noGrp="1"/>
          </p:cNvSpPr>
          <p:nvPr>
            <p:ph type="title"/>
          </p:nvPr>
        </p:nvSpPr>
        <p:spPr/>
        <p:txBody>
          <a:bodyPr/>
          <a:lstStyle/>
          <a:p>
            <a:r>
              <a:rPr lang="en-GB" dirty="0"/>
              <a:t>Underinvestment costs more </a:t>
            </a:r>
          </a:p>
        </p:txBody>
      </p:sp>
      <p:sp>
        <p:nvSpPr>
          <p:cNvPr id="3" name="Rectangle 2">
            <a:extLst>
              <a:ext uri="{FF2B5EF4-FFF2-40B4-BE49-F238E27FC236}">
                <a16:creationId xmlns:a16="http://schemas.microsoft.com/office/drawing/2014/main" id="{EEC61610-FE78-48E4-A885-C209D93D539E}"/>
              </a:ext>
            </a:extLst>
          </p:cNvPr>
          <p:cNvSpPr/>
          <p:nvPr/>
        </p:nvSpPr>
        <p:spPr>
          <a:xfrm>
            <a:off x="2036190" y="2205872"/>
            <a:ext cx="8050490" cy="383670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193EE59-613E-4B54-96C9-A54ECA3EED27}"/>
              </a:ext>
            </a:extLst>
          </p:cNvPr>
          <p:cNvSpPr txBox="1"/>
          <p:nvPr/>
        </p:nvSpPr>
        <p:spPr>
          <a:xfrm>
            <a:off x="10107890" y="2045675"/>
            <a:ext cx="1703110" cy="707886"/>
          </a:xfrm>
          <a:prstGeom prst="rect">
            <a:avLst/>
          </a:prstGeom>
          <a:noFill/>
        </p:spPr>
        <p:txBody>
          <a:bodyPr wrap="square" rtlCol="0">
            <a:spAutoFit/>
          </a:bodyPr>
          <a:lstStyle/>
          <a:p>
            <a:r>
              <a:rPr lang="en-GB" sz="2000" dirty="0"/>
              <a:t>Value of investment</a:t>
            </a:r>
          </a:p>
        </p:txBody>
      </p:sp>
      <p:sp>
        <p:nvSpPr>
          <p:cNvPr id="5" name="TextBox 4">
            <a:extLst>
              <a:ext uri="{FF2B5EF4-FFF2-40B4-BE49-F238E27FC236}">
                <a16:creationId xmlns:a16="http://schemas.microsoft.com/office/drawing/2014/main" id="{E3775AB7-E05C-4C4A-A65A-DD2B7CAEB230}"/>
              </a:ext>
            </a:extLst>
          </p:cNvPr>
          <p:cNvSpPr txBox="1"/>
          <p:nvPr/>
        </p:nvSpPr>
        <p:spPr>
          <a:xfrm>
            <a:off x="1937031" y="6042581"/>
            <a:ext cx="1758278" cy="523220"/>
          </a:xfrm>
          <a:prstGeom prst="rect">
            <a:avLst/>
          </a:prstGeom>
          <a:noFill/>
        </p:spPr>
        <p:txBody>
          <a:bodyPr wrap="square" rtlCol="0">
            <a:spAutoFit/>
          </a:bodyPr>
          <a:lstStyle/>
          <a:p>
            <a:r>
              <a:rPr lang="en-GB" sz="2800" dirty="0"/>
              <a:t>Dabblers</a:t>
            </a:r>
          </a:p>
        </p:txBody>
      </p:sp>
      <p:sp>
        <p:nvSpPr>
          <p:cNvPr id="6" name="TextBox 5">
            <a:extLst>
              <a:ext uri="{FF2B5EF4-FFF2-40B4-BE49-F238E27FC236}">
                <a16:creationId xmlns:a16="http://schemas.microsoft.com/office/drawing/2014/main" id="{5F8E3BF3-EF35-4352-9C80-A5291BFD46AD}"/>
              </a:ext>
            </a:extLst>
          </p:cNvPr>
          <p:cNvSpPr txBox="1"/>
          <p:nvPr/>
        </p:nvSpPr>
        <p:spPr>
          <a:xfrm>
            <a:off x="4944182" y="6042581"/>
            <a:ext cx="1946812" cy="523220"/>
          </a:xfrm>
          <a:prstGeom prst="rect">
            <a:avLst/>
          </a:prstGeom>
          <a:noFill/>
        </p:spPr>
        <p:txBody>
          <a:bodyPr wrap="square" rtlCol="0">
            <a:spAutoFit/>
          </a:bodyPr>
          <a:lstStyle/>
          <a:p>
            <a:r>
              <a:rPr lang="en-GB" sz="2800" dirty="0"/>
              <a:t>Enthusiasts</a:t>
            </a:r>
          </a:p>
        </p:txBody>
      </p:sp>
      <p:sp>
        <p:nvSpPr>
          <p:cNvPr id="7" name="TextBox 6">
            <a:extLst>
              <a:ext uri="{FF2B5EF4-FFF2-40B4-BE49-F238E27FC236}">
                <a16:creationId xmlns:a16="http://schemas.microsoft.com/office/drawing/2014/main" id="{F7736266-05A3-46E4-BFFD-A794483FD22A}"/>
              </a:ext>
            </a:extLst>
          </p:cNvPr>
          <p:cNvSpPr txBox="1"/>
          <p:nvPr/>
        </p:nvSpPr>
        <p:spPr>
          <a:xfrm>
            <a:off x="8139867" y="6042581"/>
            <a:ext cx="1946812" cy="523220"/>
          </a:xfrm>
          <a:prstGeom prst="rect">
            <a:avLst/>
          </a:prstGeom>
          <a:noFill/>
        </p:spPr>
        <p:txBody>
          <a:bodyPr wrap="square" rtlCol="0">
            <a:spAutoFit/>
          </a:bodyPr>
          <a:lstStyle/>
          <a:p>
            <a:r>
              <a:rPr lang="en-GB" sz="2800" dirty="0"/>
              <a:t>Strategists</a:t>
            </a:r>
          </a:p>
        </p:txBody>
      </p:sp>
      <p:sp>
        <p:nvSpPr>
          <p:cNvPr id="8" name="Freeform: Shape 7">
            <a:extLst>
              <a:ext uri="{FF2B5EF4-FFF2-40B4-BE49-F238E27FC236}">
                <a16:creationId xmlns:a16="http://schemas.microsoft.com/office/drawing/2014/main" id="{0C8AC040-76FA-440D-9A91-92BE944CDF88}"/>
              </a:ext>
            </a:extLst>
          </p:cNvPr>
          <p:cNvSpPr/>
          <p:nvPr/>
        </p:nvSpPr>
        <p:spPr>
          <a:xfrm>
            <a:off x="2055043" y="2564092"/>
            <a:ext cx="7748833" cy="3357808"/>
          </a:xfrm>
          <a:custGeom>
            <a:avLst/>
            <a:gdLst>
              <a:gd name="connsiteX0" fmla="*/ 0 w 7748833"/>
              <a:gd name="connsiteY0" fmla="*/ 2894029 h 2894029"/>
              <a:gd name="connsiteX1" fmla="*/ 7748833 w 7748833"/>
              <a:gd name="connsiteY1" fmla="*/ 0 h 2894029"/>
              <a:gd name="connsiteX0" fmla="*/ 0 w 7748833"/>
              <a:gd name="connsiteY0" fmla="*/ 2894029 h 2894029"/>
              <a:gd name="connsiteX1" fmla="*/ 1904215 w 7748833"/>
              <a:gd name="connsiteY1" fmla="*/ 2187018 h 2894029"/>
              <a:gd name="connsiteX2" fmla="*/ 7748833 w 7748833"/>
              <a:gd name="connsiteY2" fmla="*/ 0 h 2894029"/>
              <a:gd name="connsiteX0" fmla="*/ 0 w 7748833"/>
              <a:gd name="connsiteY0" fmla="*/ 2894029 h 2894029"/>
              <a:gd name="connsiteX1" fmla="*/ 2036191 w 7748833"/>
              <a:gd name="connsiteY1" fmla="*/ 2573517 h 2894029"/>
              <a:gd name="connsiteX2" fmla="*/ 7748833 w 7748833"/>
              <a:gd name="connsiteY2" fmla="*/ 0 h 2894029"/>
              <a:gd name="connsiteX0" fmla="*/ 0 w 6381946"/>
              <a:gd name="connsiteY0" fmla="*/ 2931736 h 2931736"/>
              <a:gd name="connsiteX1" fmla="*/ 669304 w 6381946"/>
              <a:gd name="connsiteY1" fmla="*/ 2573517 h 2931736"/>
              <a:gd name="connsiteX2" fmla="*/ 6381946 w 6381946"/>
              <a:gd name="connsiteY2" fmla="*/ 0 h 2931736"/>
              <a:gd name="connsiteX0" fmla="*/ 0 w 7692272"/>
              <a:gd name="connsiteY0" fmla="*/ 2988296 h 2988296"/>
              <a:gd name="connsiteX1" fmla="*/ 1979630 w 7692272"/>
              <a:gd name="connsiteY1" fmla="*/ 2573517 h 2988296"/>
              <a:gd name="connsiteX2" fmla="*/ 7692272 w 7692272"/>
              <a:gd name="connsiteY2" fmla="*/ 0 h 2988296"/>
              <a:gd name="connsiteX0" fmla="*/ 0 w 7692272"/>
              <a:gd name="connsiteY0" fmla="*/ 2988296 h 2988296"/>
              <a:gd name="connsiteX1" fmla="*/ 1979630 w 7692272"/>
              <a:gd name="connsiteY1" fmla="*/ 2573517 h 2988296"/>
              <a:gd name="connsiteX2" fmla="*/ 7692272 w 7692272"/>
              <a:gd name="connsiteY2" fmla="*/ 0 h 2988296"/>
              <a:gd name="connsiteX0" fmla="*/ 0 w 7692272"/>
              <a:gd name="connsiteY0" fmla="*/ 2988296 h 2988296"/>
              <a:gd name="connsiteX1" fmla="*/ 2243581 w 7692272"/>
              <a:gd name="connsiteY1" fmla="*/ 2686638 h 2988296"/>
              <a:gd name="connsiteX2" fmla="*/ 7692272 w 7692272"/>
              <a:gd name="connsiteY2" fmla="*/ 0 h 2988296"/>
              <a:gd name="connsiteX0" fmla="*/ 0 w 7692272"/>
              <a:gd name="connsiteY0" fmla="*/ 2988296 h 2988296"/>
              <a:gd name="connsiteX1" fmla="*/ 2243581 w 7692272"/>
              <a:gd name="connsiteY1" fmla="*/ 2686638 h 2988296"/>
              <a:gd name="connsiteX2" fmla="*/ 7692272 w 7692272"/>
              <a:gd name="connsiteY2" fmla="*/ 0 h 2988296"/>
              <a:gd name="connsiteX0" fmla="*/ 0 w 7692272"/>
              <a:gd name="connsiteY0" fmla="*/ 2988296 h 2988296"/>
              <a:gd name="connsiteX1" fmla="*/ 2243581 w 7692272"/>
              <a:gd name="connsiteY1" fmla="*/ 2686638 h 2988296"/>
              <a:gd name="connsiteX2" fmla="*/ 3619892 w 7692272"/>
              <a:gd name="connsiteY2" fmla="*/ 2073896 h 2988296"/>
              <a:gd name="connsiteX3" fmla="*/ 7692272 w 7692272"/>
              <a:gd name="connsiteY3" fmla="*/ 0 h 2988296"/>
              <a:gd name="connsiteX0" fmla="*/ 0 w 7692272"/>
              <a:gd name="connsiteY0" fmla="*/ 2988296 h 2988296"/>
              <a:gd name="connsiteX1" fmla="*/ 2243581 w 7692272"/>
              <a:gd name="connsiteY1" fmla="*/ 2686638 h 2988296"/>
              <a:gd name="connsiteX2" fmla="*/ 3751867 w 7692272"/>
              <a:gd name="connsiteY2" fmla="*/ 2121030 h 2988296"/>
              <a:gd name="connsiteX3" fmla="*/ 7692272 w 7692272"/>
              <a:gd name="connsiteY3" fmla="*/ 0 h 2988296"/>
              <a:gd name="connsiteX0" fmla="*/ 0 w 7692272"/>
              <a:gd name="connsiteY0" fmla="*/ 2988296 h 2988296"/>
              <a:gd name="connsiteX1" fmla="*/ 2243581 w 7692272"/>
              <a:gd name="connsiteY1" fmla="*/ 2686638 h 2988296"/>
              <a:gd name="connsiteX2" fmla="*/ 3751867 w 7692272"/>
              <a:gd name="connsiteY2" fmla="*/ 2121030 h 2988296"/>
              <a:gd name="connsiteX3" fmla="*/ 7692272 w 7692272"/>
              <a:gd name="connsiteY3" fmla="*/ 0 h 2988296"/>
              <a:gd name="connsiteX0" fmla="*/ 0 w 7692272"/>
              <a:gd name="connsiteY0" fmla="*/ 2988296 h 2988296"/>
              <a:gd name="connsiteX1" fmla="*/ 2243581 w 7692272"/>
              <a:gd name="connsiteY1" fmla="*/ 2686638 h 2988296"/>
              <a:gd name="connsiteX2" fmla="*/ 3751867 w 7692272"/>
              <a:gd name="connsiteY2" fmla="*/ 2121030 h 2988296"/>
              <a:gd name="connsiteX3" fmla="*/ 7692272 w 7692272"/>
              <a:gd name="connsiteY3" fmla="*/ 0 h 2988296"/>
              <a:gd name="connsiteX0" fmla="*/ 0 w 7692272"/>
              <a:gd name="connsiteY0" fmla="*/ 2988296 h 2988296"/>
              <a:gd name="connsiteX1" fmla="*/ 2243581 w 7692272"/>
              <a:gd name="connsiteY1" fmla="*/ 2686638 h 2988296"/>
              <a:gd name="connsiteX2" fmla="*/ 4374036 w 7692272"/>
              <a:gd name="connsiteY2" fmla="*/ 1970201 h 2988296"/>
              <a:gd name="connsiteX3" fmla="*/ 7692272 w 7692272"/>
              <a:gd name="connsiteY3" fmla="*/ 0 h 2988296"/>
              <a:gd name="connsiteX0" fmla="*/ 0 w 7692272"/>
              <a:gd name="connsiteY0" fmla="*/ 2988296 h 2988296"/>
              <a:gd name="connsiteX1" fmla="*/ 2253008 w 7692272"/>
              <a:gd name="connsiteY1" fmla="*/ 2573516 h 2988296"/>
              <a:gd name="connsiteX2" fmla="*/ 4374036 w 7692272"/>
              <a:gd name="connsiteY2" fmla="*/ 1970201 h 2988296"/>
              <a:gd name="connsiteX3" fmla="*/ 7692272 w 7692272"/>
              <a:gd name="connsiteY3" fmla="*/ 0 h 2988296"/>
              <a:gd name="connsiteX0" fmla="*/ 0 w 7692272"/>
              <a:gd name="connsiteY0" fmla="*/ 2988296 h 2988296"/>
              <a:gd name="connsiteX1" fmla="*/ 2253008 w 7692272"/>
              <a:gd name="connsiteY1" fmla="*/ 2573516 h 2988296"/>
              <a:gd name="connsiteX2" fmla="*/ 3996964 w 7692272"/>
              <a:gd name="connsiteY2" fmla="*/ 2139883 h 2988296"/>
              <a:gd name="connsiteX3" fmla="*/ 7692272 w 7692272"/>
              <a:gd name="connsiteY3" fmla="*/ 0 h 2988296"/>
              <a:gd name="connsiteX0" fmla="*/ 0 w 7692272"/>
              <a:gd name="connsiteY0" fmla="*/ 2988296 h 2988296"/>
              <a:gd name="connsiteX1" fmla="*/ 2253008 w 7692272"/>
              <a:gd name="connsiteY1" fmla="*/ 2573516 h 2988296"/>
              <a:gd name="connsiteX2" fmla="*/ 5090474 w 7692272"/>
              <a:gd name="connsiteY2" fmla="*/ 2083322 h 2988296"/>
              <a:gd name="connsiteX3" fmla="*/ 7692272 w 7692272"/>
              <a:gd name="connsiteY3" fmla="*/ 0 h 2988296"/>
              <a:gd name="connsiteX0" fmla="*/ 0 w 7692272"/>
              <a:gd name="connsiteY0" fmla="*/ 2988296 h 2988296"/>
              <a:gd name="connsiteX1" fmla="*/ 772997 w 7692272"/>
              <a:gd name="connsiteY1" fmla="*/ 2846894 h 2988296"/>
              <a:gd name="connsiteX2" fmla="*/ 2253008 w 7692272"/>
              <a:gd name="connsiteY2" fmla="*/ 2573516 h 2988296"/>
              <a:gd name="connsiteX3" fmla="*/ 5090474 w 7692272"/>
              <a:gd name="connsiteY3" fmla="*/ 2083322 h 2988296"/>
              <a:gd name="connsiteX4" fmla="*/ 7692272 w 7692272"/>
              <a:gd name="connsiteY4" fmla="*/ 0 h 2988296"/>
              <a:gd name="connsiteX0" fmla="*/ 0 w 7692272"/>
              <a:gd name="connsiteY0" fmla="*/ 2988296 h 2988296"/>
              <a:gd name="connsiteX1" fmla="*/ 772997 w 7692272"/>
              <a:gd name="connsiteY1" fmla="*/ 2846894 h 2988296"/>
              <a:gd name="connsiteX2" fmla="*/ 1621409 w 7692272"/>
              <a:gd name="connsiteY2" fmla="*/ 2686638 h 2988296"/>
              <a:gd name="connsiteX3" fmla="*/ 2253008 w 7692272"/>
              <a:gd name="connsiteY3" fmla="*/ 2573516 h 2988296"/>
              <a:gd name="connsiteX4" fmla="*/ 5090474 w 7692272"/>
              <a:gd name="connsiteY4" fmla="*/ 2083322 h 2988296"/>
              <a:gd name="connsiteX5" fmla="*/ 7692272 w 7692272"/>
              <a:gd name="connsiteY5" fmla="*/ 0 h 2988296"/>
              <a:gd name="connsiteX0" fmla="*/ 0 w 7692272"/>
              <a:gd name="connsiteY0" fmla="*/ 2988296 h 3233393"/>
              <a:gd name="connsiteX1" fmla="*/ 556181 w 7692272"/>
              <a:gd name="connsiteY1" fmla="*/ 3233393 h 3233393"/>
              <a:gd name="connsiteX2" fmla="*/ 1621409 w 7692272"/>
              <a:gd name="connsiteY2" fmla="*/ 2686638 h 3233393"/>
              <a:gd name="connsiteX3" fmla="*/ 2253008 w 7692272"/>
              <a:gd name="connsiteY3" fmla="*/ 2573516 h 3233393"/>
              <a:gd name="connsiteX4" fmla="*/ 5090474 w 7692272"/>
              <a:gd name="connsiteY4" fmla="*/ 2083322 h 3233393"/>
              <a:gd name="connsiteX5" fmla="*/ 7692272 w 7692272"/>
              <a:gd name="connsiteY5" fmla="*/ 0 h 3233393"/>
              <a:gd name="connsiteX0" fmla="*/ 0 w 7692272"/>
              <a:gd name="connsiteY0" fmla="*/ 2988296 h 3233393"/>
              <a:gd name="connsiteX1" fmla="*/ 556181 w 7692272"/>
              <a:gd name="connsiteY1" fmla="*/ 3233393 h 3233393"/>
              <a:gd name="connsiteX2" fmla="*/ 1150069 w 7692272"/>
              <a:gd name="connsiteY2" fmla="*/ 2903454 h 3233393"/>
              <a:gd name="connsiteX3" fmla="*/ 1621409 w 7692272"/>
              <a:gd name="connsiteY3" fmla="*/ 2686638 h 3233393"/>
              <a:gd name="connsiteX4" fmla="*/ 2253008 w 7692272"/>
              <a:gd name="connsiteY4" fmla="*/ 2573516 h 3233393"/>
              <a:gd name="connsiteX5" fmla="*/ 5090474 w 7692272"/>
              <a:gd name="connsiteY5" fmla="*/ 2083322 h 3233393"/>
              <a:gd name="connsiteX6" fmla="*/ 7692272 w 7692272"/>
              <a:gd name="connsiteY6" fmla="*/ 0 h 3233393"/>
              <a:gd name="connsiteX0" fmla="*/ 0 w 7692272"/>
              <a:gd name="connsiteY0" fmla="*/ 2988296 h 3233393"/>
              <a:gd name="connsiteX1" fmla="*/ 556181 w 7692272"/>
              <a:gd name="connsiteY1" fmla="*/ 3233393 h 3233393"/>
              <a:gd name="connsiteX2" fmla="*/ 1027521 w 7692272"/>
              <a:gd name="connsiteY2" fmla="*/ 2677211 h 3233393"/>
              <a:gd name="connsiteX3" fmla="*/ 1621409 w 7692272"/>
              <a:gd name="connsiteY3" fmla="*/ 2686638 h 3233393"/>
              <a:gd name="connsiteX4" fmla="*/ 2253008 w 7692272"/>
              <a:gd name="connsiteY4" fmla="*/ 2573516 h 3233393"/>
              <a:gd name="connsiteX5" fmla="*/ 5090474 w 7692272"/>
              <a:gd name="connsiteY5" fmla="*/ 2083322 h 3233393"/>
              <a:gd name="connsiteX6" fmla="*/ 7692272 w 7692272"/>
              <a:gd name="connsiteY6" fmla="*/ 0 h 3233393"/>
              <a:gd name="connsiteX0" fmla="*/ 0 w 7692272"/>
              <a:gd name="connsiteY0" fmla="*/ 2988296 h 3233393"/>
              <a:gd name="connsiteX1" fmla="*/ 556181 w 7692272"/>
              <a:gd name="connsiteY1" fmla="*/ 3233393 h 3233393"/>
              <a:gd name="connsiteX2" fmla="*/ 1027521 w 7692272"/>
              <a:gd name="connsiteY2" fmla="*/ 2677211 h 3233393"/>
              <a:gd name="connsiteX3" fmla="*/ 1574275 w 7692272"/>
              <a:gd name="connsiteY3" fmla="*/ 2960015 h 3233393"/>
              <a:gd name="connsiteX4" fmla="*/ 2253008 w 7692272"/>
              <a:gd name="connsiteY4" fmla="*/ 2573516 h 3233393"/>
              <a:gd name="connsiteX5" fmla="*/ 5090474 w 7692272"/>
              <a:gd name="connsiteY5" fmla="*/ 2083322 h 3233393"/>
              <a:gd name="connsiteX6" fmla="*/ 7692272 w 7692272"/>
              <a:gd name="connsiteY6" fmla="*/ 0 h 3233393"/>
              <a:gd name="connsiteX0" fmla="*/ 0 w 7692272"/>
              <a:gd name="connsiteY0" fmla="*/ 2988296 h 3233393"/>
              <a:gd name="connsiteX1" fmla="*/ 556181 w 7692272"/>
              <a:gd name="connsiteY1" fmla="*/ 3233393 h 3233393"/>
              <a:gd name="connsiteX2" fmla="*/ 1027521 w 7692272"/>
              <a:gd name="connsiteY2" fmla="*/ 2677211 h 3233393"/>
              <a:gd name="connsiteX3" fmla="*/ 1574275 w 7692272"/>
              <a:gd name="connsiteY3" fmla="*/ 2960015 h 3233393"/>
              <a:gd name="connsiteX4" fmla="*/ 2253008 w 7692272"/>
              <a:gd name="connsiteY4" fmla="*/ 2573516 h 3233393"/>
              <a:gd name="connsiteX5" fmla="*/ 5090474 w 7692272"/>
              <a:gd name="connsiteY5" fmla="*/ 2083322 h 3233393"/>
              <a:gd name="connsiteX6" fmla="*/ 7692272 w 7692272"/>
              <a:gd name="connsiteY6" fmla="*/ 0 h 3233393"/>
              <a:gd name="connsiteX0" fmla="*/ 0 w 7692272"/>
              <a:gd name="connsiteY0" fmla="*/ 2988296 h 3233393"/>
              <a:gd name="connsiteX1" fmla="*/ 556181 w 7692272"/>
              <a:gd name="connsiteY1" fmla="*/ 3233393 h 3233393"/>
              <a:gd name="connsiteX2" fmla="*/ 1027521 w 7692272"/>
              <a:gd name="connsiteY2" fmla="*/ 2677211 h 3233393"/>
              <a:gd name="connsiteX3" fmla="*/ 1574275 w 7692272"/>
              <a:gd name="connsiteY3" fmla="*/ 2960015 h 3233393"/>
              <a:gd name="connsiteX4" fmla="*/ 2253008 w 7692272"/>
              <a:gd name="connsiteY4" fmla="*/ 2573516 h 3233393"/>
              <a:gd name="connsiteX5" fmla="*/ 5090474 w 7692272"/>
              <a:gd name="connsiteY5" fmla="*/ 2083322 h 3233393"/>
              <a:gd name="connsiteX6" fmla="*/ 7692272 w 7692272"/>
              <a:gd name="connsiteY6" fmla="*/ 0 h 3233393"/>
              <a:gd name="connsiteX0" fmla="*/ 0 w 7692272"/>
              <a:gd name="connsiteY0" fmla="*/ 2988296 h 3241354"/>
              <a:gd name="connsiteX1" fmla="*/ 556181 w 7692272"/>
              <a:gd name="connsiteY1" fmla="*/ 3233393 h 3241354"/>
              <a:gd name="connsiteX2" fmla="*/ 1027521 w 7692272"/>
              <a:gd name="connsiteY2" fmla="*/ 2677211 h 3241354"/>
              <a:gd name="connsiteX3" fmla="*/ 1574275 w 7692272"/>
              <a:gd name="connsiteY3" fmla="*/ 2960015 h 3241354"/>
              <a:gd name="connsiteX4" fmla="*/ 2253008 w 7692272"/>
              <a:gd name="connsiteY4" fmla="*/ 2573516 h 3241354"/>
              <a:gd name="connsiteX5" fmla="*/ 5090474 w 7692272"/>
              <a:gd name="connsiteY5" fmla="*/ 2083322 h 3241354"/>
              <a:gd name="connsiteX6" fmla="*/ 7692272 w 7692272"/>
              <a:gd name="connsiteY6" fmla="*/ 0 h 3241354"/>
              <a:gd name="connsiteX0" fmla="*/ 0 w 7748833"/>
              <a:gd name="connsiteY0" fmla="*/ 2790333 h 3234070"/>
              <a:gd name="connsiteX1" fmla="*/ 612742 w 7748833"/>
              <a:gd name="connsiteY1" fmla="*/ 3233393 h 3234070"/>
              <a:gd name="connsiteX2" fmla="*/ 1084082 w 7748833"/>
              <a:gd name="connsiteY2" fmla="*/ 2677211 h 3234070"/>
              <a:gd name="connsiteX3" fmla="*/ 1630836 w 7748833"/>
              <a:gd name="connsiteY3" fmla="*/ 2960015 h 3234070"/>
              <a:gd name="connsiteX4" fmla="*/ 2309569 w 7748833"/>
              <a:gd name="connsiteY4" fmla="*/ 2573516 h 3234070"/>
              <a:gd name="connsiteX5" fmla="*/ 5147035 w 7748833"/>
              <a:gd name="connsiteY5" fmla="*/ 2083322 h 3234070"/>
              <a:gd name="connsiteX6" fmla="*/ 7748833 w 7748833"/>
              <a:gd name="connsiteY6" fmla="*/ 0 h 3234070"/>
              <a:gd name="connsiteX0" fmla="*/ 0 w 7748833"/>
              <a:gd name="connsiteY0" fmla="*/ 2790333 h 3234070"/>
              <a:gd name="connsiteX1" fmla="*/ 424206 w 7748833"/>
              <a:gd name="connsiteY1" fmla="*/ 3233393 h 3234070"/>
              <a:gd name="connsiteX2" fmla="*/ 1084082 w 7748833"/>
              <a:gd name="connsiteY2" fmla="*/ 2677211 h 3234070"/>
              <a:gd name="connsiteX3" fmla="*/ 1630836 w 7748833"/>
              <a:gd name="connsiteY3" fmla="*/ 2960015 h 3234070"/>
              <a:gd name="connsiteX4" fmla="*/ 2309569 w 7748833"/>
              <a:gd name="connsiteY4" fmla="*/ 2573516 h 3234070"/>
              <a:gd name="connsiteX5" fmla="*/ 5147035 w 7748833"/>
              <a:gd name="connsiteY5" fmla="*/ 2083322 h 3234070"/>
              <a:gd name="connsiteX6" fmla="*/ 7748833 w 7748833"/>
              <a:gd name="connsiteY6" fmla="*/ 0 h 3234070"/>
              <a:gd name="connsiteX0" fmla="*/ 0 w 7748833"/>
              <a:gd name="connsiteY0" fmla="*/ 2790333 h 3233569"/>
              <a:gd name="connsiteX1" fmla="*/ 424206 w 7748833"/>
              <a:gd name="connsiteY1" fmla="*/ 3233393 h 3233569"/>
              <a:gd name="connsiteX2" fmla="*/ 735290 w 7748833"/>
              <a:gd name="connsiteY2" fmla="*/ 2733771 h 3233569"/>
              <a:gd name="connsiteX3" fmla="*/ 1630836 w 7748833"/>
              <a:gd name="connsiteY3" fmla="*/ 2960015 h 3233569"/>
              <a:gd name="connsiteX4" fmla="*/ 2309569 w 7748833"/>
              <a:gd name="connsiteY4" fmla="*/ 2573516 h 3233569"/>
              <a:gd name="connsiteX5" fmla="*/ 5147035 w 7748833"/>
              <a:gd name="connsiteY5" fmla="*/ 2083322 h 3233569"/>
              <a:gd name="connsiteX6" fmla="*/ 7748833 w 7748833"/>
              <a:gd name="connsiteY6" fmla="*/ 0 h 3233569"/>
              <a:gd name="connsiteX0" fmla="*/ 0 w 7748833"/>
              <a:gd name="connsiteY0" fmla="*/ 2790333 h 3233569"/>
              <a:gd name="connsiteX1" fmla="*/ 424206 w 7748833"/>
              <a:gd name="connsiteY1" fmla="*/ 3233393 h 3233569"/>
              <a:gd name="connsiteX2" fmla="*/ 735290 w 7748833"/>
              <a:gd name="connsiteY2" fmla="*/ 2733771 h 3233569"/>
              <a:gd name="connsiteX3" fmla="*/ 1197204 w 7748833"/>
              <a:gd name="connsiteY3" fmla="*/ 2865747 h 3233569"/>
              <a:gd name="connsiteX4" fmla="*/ 1630836 w 7748833"/>
              <a:gd name="connsiteY4" fmla="*/ 2960015 h 3233569"/>
              <a:gd name="connsiteX5" fmla="*/ 2309569 w 7748833"/>
              <a:gd name="connsiteY5" fmla="*/ 2573516 h 3233569"/>
              <a:gd name="connsiteX6" fmla="*/ 5147035 w 7748833"/>
              <a:gd name="connsiteY6" fmla="*/ 2083322 h 3233569"/>
              <a:gd name="connsiteX7" fmla="*/ 7748833 w 7748833"/>
              <a:gd name="connsiteY7" fmla="*/ 0 h 3233569"/>
              <a:gd name="connsiteX0" fmla="*/ 0 w 7748833"/>
              <a:gd name="connsiteY0" fmla="*/ 2790333 h 3233569"/>
              <a:gd name="connsiteX1" fmla="*/ 424206 w 7748833"/>
              <a:gd name="connsiteY1" fmla="*/ 3233393 h 3233569"/>
              <a:gd name="connsiteX2" fmla="*/ 735290 w 7748833"/>
              <a:gd name="connsiteY2" fmla="*/ 2733771 h 3233569"/>
              <a:gd name="connsiteX3" fmla="*/ 1197204 w 7748833"/>
              <a:gd name="connsiteY3" fmla="*/ 2865747 h 3233569"/>
              <a:gd name="connsiteX4" fmla="*/ 1630836 w 7748833"/>
              <a:gd name="connsiteY4" fmla="*/ 2960015 h 3233569"/>
              <a:gd name="connsiteX5" fmla="*/ 2309569 w 7748833"/>
              <a:gd name="connsiteY5" fmla="*/ 2573516 h 3233569"/>
              <a:gd name="connsiteX6" fmla="*/ 5147035 w 7748833"/>
              <a:gd name="connsiteY6" fmla="*/ 2083322 h 3233569"/>
              <a:gd name="connsiteX7" fmla="*/ 7748833 w 7748833"/>
              <a:gd name="connsiteY7" fmla="*/ 0 h 3233569"/>
              <a:gd name="connsiteX0" fmla="*/ 0 w 7748833"/>
              <a:gd name="connsiteY0" fmla="*/ 2790333 h 3359161"/>
              <a:gd name="connsiteX1" fmla="*/ 424206 w 7748833"/>
              <a:gd name="connsiteY1" fmla="*/ 3233393 h 3359161"/>
              <a:gd name="connsiteX2" fmla="*/ 735290 w 7748833"/>
              <a:gd name="connsiteY2" fmla="*/ 2733771 h 3359161"/>
              <a:gd name="connsiteX3" fmla="*/ 1036949 w 7748833"/>
              <a:gd name="connsiteY3" fmla="*/ 3355941 h 3359161"/>
              <a:gd name="connsiteX4" fmla="*/ 1630836 w 7748833"/>
              <a:gd name="connsiteY4" fmla="*/ 2960015 h 3359161"/>
              <a:gd name="connsiteX5" fmla="*/ 2309569 w 7748833"/>
              <a:gd name="connsiteY5" fmla="*/ 2573516 h 3359161"/>
              <a:gd name="connsiteX6" fmla="*/ 5147035 w 7748833"/>
              <a:gd name="connsiteY6" fmla="*/ 2083322 h 3359161"/>
              <a:gd name="connsiteX7" fmla="*/ 7748833 w 7748833"/>
              <a:gd name="connsiteY7" fmla="*/ 0 h 3359161"/>
              <a:gd name="connsiteX0" fmla="*/ 0 w 7748833"/>
              <a:gd name="connsiteY0" fmla="*/ 2790333 h 3357808"/>
              <a:gd name="connsiteX1" fmla="*/ 424206 w 7748833"/>
              <a:gd name="connsiteY1" fmla="*/ 3233393 h 3357808"/>
              <a:gd name="connsiteX2" fmla="*/ 735290 w 7748833"/>
              <a:gd name="connsiteY2" fmla="*/ 2733771 h 3357808"/>
              <a:gd name="connsiteX3" fmla="*/ 1036949 w 7748833"/>
              <a:gd name="connsiteY3" fmla="*/ 3355941 h 3357808"/>
              <a:gd name="connsiteX4" fmla="*/ 1508288 w 7748833"/>
              <a:gd name="connsiteY4" fmla="*/ 2488675 h 3357808"/>
              <a:gd name="connsiteX5" fmla="*/ 2309569 w 7748833"/>
              <a:gd name="connsiteY5" fmla="*/ 2573516 h 3357808"/>
              <a:gd name="connsiteX6" fmla="*/ 5147035 w 7748833"/>
              <a:gd name="connsiteY6" fmla="*/ 2083322 h 3357808"/>
              <a:gd name="connsiteX7" fmla="*/ 7748833 w 7748833"/>
              <a:gd name="connsiteY7" fmla="*/ 0 h 3357808"/>
              <a:gd name="connsiteX0" fmla="*/ 0 w 7748833"/>
              <a:gd name="connsiteY0" fmla="*/ 2790333 h 3357808"/>
              <a:gd name="connsiteX1" fmla="*/ 424206 w 7748833"/>
              <a:gd name="connsiteY1" fmla="*/ 3233393 h 3357808"/>
              <a:gd name="connsiteX2" fmla="*/ 735290 w 7748833"/>
              <a:gd name="connsiteY2" fmla="*/ 2733771 h 3357808"/>
              <a:gd name="connsiteX3" fmla="*/ 1036949 w 7748833"/>
              <a:gd name="connsiteY3" fmla="*/ 3355941 h 3357808"/>
              <a:gd name="connsiteX4" fmla="*/ 1508288 w 7748833"/>
              <a:gd name="connsiteY4" fmla="*/ 2488675 h 3357808"/>
              <a:gd name="connsiteX5" fmla="*/ 2318996 w 7748833"/>
              <a:gd name="connsiteY5" fmla="*/ 2752626 h 3357808"/>
              <a:gd name="connsiteX6" fmla="*/ 5147035 w 7748833"/>
              <a:gd name="connsiteY6" fmla="*/ 2083322 h 3357808"/>
              <a:gd name="connsiteX7" fmla="*/ 7748833 w 7748833"/>
              <a:gd name="connsiteY7" fmla="*/ 0 h 3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833" h="3357808">
                <a:moveTo>
                  <a:pt x="0" y="2790333"/>
                </a:moveTo>
                <a:cubicBezTo>
                  <a:pt x="185394" y="2872032"/>
                  <a:pt x="301658" y="3242820"/>
                  <a:pt x="424206" y="3233393"/>
                </a:cubicBezTo>
                <a:cubicBezTo>
                  <a:pt x="546754" y="3223966"/>
                  <a:pt x="633166" y="2713346"/>
                  <a:pt x="735290" y="2733771"/>
                </a:cubicBezTo>
                <a:cubicBezTo>
                  <a:pt x="837414" y="2754196"/>
                  <a:pt x="908116" y="3396790"/>
                  <a:pt x="1036949" y="3355941"/>
                </a:cubicBezTo>
                <a:cubicBezTo>
                  <a:pt x="1165782" y="3315092"/>
                  <a:pt x="1294614" y="2589228"/>
                  <a:pt x="1508288" y="2488675"/>
                </a:cubicBezTo>
                <a:cubicBezTo>
                  <a:pt x="1721963" y="2388123"/>
                  <a:pt x="2092752" y="2881459"/>
                  <a:pt x="2318996" y="2752626"/>
                </a:cubicBezTo>
                <a:cubicBezTo>
                  <a:pt x="2922311" y="2600226"/>
                  <a:pt x="4663126" y="2314279"/>
                  <a:pt x="5147035" y="2083322"/>
                </a:cubicBezTo>
                <a:cubicBezTo>
                  <a:pt x="5508395" y="1927780"/>
                  <a:pt x="7070103" y="345649"/>
                  <a:pt x="7748833" y="0"/>
                </a:cubicBezTo>
              </a:path>
            </a:pathLst>
          </a:cu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9E91FEC-E7F6-489A-A22A-A17DA061D289}"/>
              </a:ext>
            </a:extLst>
          </p:cNvPr>
          <p:cNvGrpSpPr/>
          <p:nvPr/>
        </p:nvGrpSpPr>
        <p:grpSpPr>
          <a:xfrm>
            <a:off x="2055043" y="3889053"/>
            <a:ext cx="9833906" cy="1729322"/>
            <a:chOff x="2055043" y="3889053"/>
            <a:chExt cx="9833906" cy="1729322"/>
          </a:xfrm>
        </p:grpSpPr>
        <p:sp>
          <p:nvSpPr>
            <p:cNvPr id="10" name="TextBox 9">
              <a:extLst>
                <a:ext uri="{FF2B5EF4-FFF2-40B4-BE49-F238E27FC236}">
                  <a16:creationId xmlns:a16="http://schemas.microsoft.com/office/drawing/2014/main" id="{8FB833C0-35FC-4771-9D8B-4009CC54D2BB}"/>
                </a:ext>
              </a:extLst>
            </p:cNvPr>
            <p:cNvSpPr txBox="1"/>
            <p:nvPr/>
          </p:nvSpPr>
          <p:spPr>
            <a:xfrm>
              <a:off x="10185839" y="3889053"/>
              <a:ext cx="1703110" cy="707886"/>
            </a:xfrm>
            <a:prstGeom prst="rect">
              <a:avLst/>
            </a:prstGeom>
            <a:noFill/>
          </p:spPr>
          <p:txBody>
            <a:bodyPr wrap="square" rtlCol="0">
              <a:spAutoFit/>
            </a:bodyPr>
            <a:lstStyle/>
            <a:p>
              <a:r>
                <a:rPr lang="en-GB" sz="2000" dirty="0"/>
                <a:t>Cost of investment</a:t>
              </a:r>
            </a:p>
          </p:txBody>
        </p:sp>
        <p:sp>
          <p:nvSpPr>
            <p:cNvPr id="11" name="Freeform: Shape 10">
              <a:extLst>
                <a:ext uri="{FF2B5EF4-FFF2-40B4-BE49-F238E27FC236}">
                  <a16:creationId xmlns:a16="http://schemas.microsoft.com/office/drawing/2014/main" id="{C2B73097-98FF-450F-893A-E6E1565ED482}"/>
                </a:ext>
              </a:extLst>
            </p:cNvPr>
            <p:cNvSpPr/>
            <p:nvPr/>
          </p:nvSpPr>
          <p:spPr>
            <a:xfrm>
              <a:off x="2055043" y="4298622"/>
              <a:ext cx="8022211" cy="1319753"/>
            </a:xfrm>
            <a:custGeom>
              <a:avLst/>
              <a:gdLst>
                <a:gd name="connsiteX0" fmla="*/ 0 w 8022211"/>
                <a:gd name="connsiteY0" fmla="*/ 754144 h 754144"/>
                <a:gd name="connsiteX1" fmla="*/ 8022211 w 8022211"/>
                <a:gd name="connsiteY1" fmla="*/ 0 h 754144"/>
              </a:gdLst>
              <a:ahLst/>
              <a:cxnLst>
                <a:cxn ang="0">
                  <a:pos x="connsiteX0" y="connsiteY0"/>
                </a:cxn>
                <a:cxn ang="0">
                  <a:pos x="connsiteX1" y="connsiteY1"/>
                </a:cxn>
              </a:cxnLst>
              <a:rect l="l" t="t" r="r" b="b"/>
              <a:pathLst>
                <a:path w="8022211" h="754144">
                  <a:moveTo>
                    <a:pt x="0" y="754144"/>
                  </a:moveTo>
                  <a:lnTo>
                    <a:pt x="8022211" y="0"/>
                  </a:lnTo>
                </a:path>
              </a:pathLst>
            </a:cu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E8AC7C65-09FF-49A3-BAA9-520AA96C9D3B}"/>
              </a:ext>
            </a:extLst>
          </p:cNvPr>
          <p:cNvSpPr txBox="1"/>
          <p:nvPr/>
        </p:nvSpPr>
        <p:spPr>
          <a:xfrm rot="16200000">
            <a:off x="714031" y="4666110"/>
            <a:ext cx="1703110" cy="584775"/>
          </a:xfrm>
          <a:prstGeom prst="rect">
            <a:avLst/>
          </a:prstGeom>
          <a:noFill/>
        </p:spPr>
        <p:txBody>
          <a:bodyPr wrap="square" rtlCol="0">
            <a:spAutoFit/>
          </a:bodyPr>
          <a:lstStyle/>
          <a:p>
            <a:r>
              <a:rPr lang="en-GB" sz="3200" dirty="0"/>
              <a:t>Cost</a:t>
            </a:r>
          </a:p>
        </p:txBody>
      </p:sp>
      <p:sp>
        <p:nvSpPr>
          <p:cNvPr id="9" name="TextBox 8">
            <a:extLst>
              <a:ext uri="{FF2B5EF4-FFF2-40B4-BE49-F238E27FC236}">
                <a16:creationId xmlns:a16="http://schemas.microsoft.com/office/drawing/2014/main" id="{025136E9-2B3A-4FB4-9C7E-2E4BC1820C7F}"/>
              </a:ext>
            </a:extLst>
          </p:cNvPr>
          <p:cNvSpPr txBox="1"/>
          <p:nvPr/>
        </p:nvSpPr>
        <p:spPr>
          <a:xfrm>
            <a:off x="2388124" y="2865909"/>
            <a:ext cx="1456661" cy="660062"/>
          </a:xfrm>
          <a:prstGeom prst="rect">
            <a:avLst/>
          </a:prstGeom>
          <a:noFill/>
        </p:spPr>
        <p:txBody>
          <a:bodyPr wrap="square" rtlCol="0">
            <a:spAutoFit/>
          </a:bodyPr>
          <a:lstStyle/>
          <a:p>
            <a:r>
              <a:rPr lang="en-GB" dirty="0"/>
              <a:t>Inappropriate use</a:t>
            </a:r>
          </a:p>
        </p:txBody>
      </p:sp>
      <p:sp>
        <p:nvSpPr>
          <p:cNvPr id="16" name="TextBox 15">
            <a:extLst>
              <a:ext uri="{FF2B5EF4-FFF2-40B4-BE49-F238E27FC236}">
                <a16:creationId xmlns:a16="http://schemas.microsoft.com/office/drawing/2014/main" id="{2D3D9541-C2F6-42B8-B90F-8B8812FA9D3B}"/>
              </a:ext>
            </a:extLst>
          </p:cNvPr>
          <p:cNvSpPr txBox="1"/>
          <p:nvPr/>
        </p:nvSpPr>
        <p:spPr>
          <a:xfrm>
            <a:off x="3380858" y="3496041"/>
            <a:ext cx="1456661" cy="646331"/>
          </a:xfrm>
          <a:prstGeom prst="rect">
            <a:avLst/>
          </a:prstGeom>
          <a:noFill/>
        </p:spPr>
        <p:txBody>
          <a:bodyPr wrap="square" rtlCol="0">
            <a:spAutoFit/>
          </a:bodyPr>
          <a:lstStyle/>
          <a:p>
            <a:r>
              <a:rPr lang="en-GB" dirty="0"/>
              <a:t>Inefficient use</a:t>
            </a:r>
          </a:p>
        </p:txBody>
      </p:sp>
      <p:sp>
        <p:nvSpPr>
          <p:cNvPr id="17" name="TextBox 16">
            <a:extLst>
              <a:ext uri="{FF2B5EF4-FFF2-40B4-BE49-F238E27FC236}">
                <a16:creationId xmlns:a16="http://schemas.microsoft.com/office/drawing/2014/main" id="{2C91A5F7-2B98-46EB-A874-84B4476E437F}"/>
              </a:ext>
            </a:extLst>
          </p:cNvPr>
          <p:cNvSpPr txBox="1"/>
          <p:nvPr/>
        </p:nvSpPr>
        <p:spPr>
          <a:xfrm>
            <a:off x="4109188" y="4176734"/>
            <a:ext cx="1706821" cy="646331"/>
          </a:xfrm>
          <a:prstGeom prst="rect">
            <a:avLst/>
          </a:prstGeom>
          <a:noFill/>
        </p:spPr>
        <p:txBody>
          <a:bodyPr wrap="square" rtlCol="0">
            <a:spAutoFit/>
          </a:bodyPr>
          <a:lstStyle/>
          <a:p>
            <a:r>
              <a:rPr lang="en-GB" dirty="0"/>
              <a:t>Unsustainable use</a:t>
            </a:r>
          </a:p>
        </p:txBody>
      </p:sp>
    </p:spTree>
    <p:extLst>
      <p:ext uri="{BB962C8B-B14F-4D97-AF65-F5344CB8AC3E}">
        <p14:creationId xmlns:p14="http://schemas.microsoft.com/office/powerpoint/2010/main" val="265681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AFD6-FA55-45A1-B4D5-D1D2931D109E}"/>
              </a:ext>
            </a:extLst>
          </p:cNvPr>
          <p:cNvSpPr>
            <a:spLocks noGrp="1"/>
          </p:cNvSpPr>
          <p:nvPr>
            <p:ph type="title"/>
          </p:nvPr>
        </p:nvSpPr>
        <p:spPr/>
        <p:txBody>
          <a:bodyPr/>
          <a:lstStyle/>
          <a:p>
            <a:r>
              <a:rPr lang="en-GB" dirty="0"/>
              <a:t>Plotting your strengths and weaknesses</a:t>
            </a:r>
          </a:p>
        </p:txBody>
      </p:sp>
      <p:sp>
        <p:nvSpPr>
          <p:cNvPr id="3" name="Content Placeholder 2">
            <a:extLst>
              <a:ext uri="{FF2B5EF4-FFF2-40B4-BE49-F238E27FC236}">
                <a16:creationId xmlns:a16="http://schemas.microsoft.com/office/drawing/2014/main" id="{2A5550E8-88F9-4893-9323-3C07099A8901}"/>
              </a:ext>
            </a:extLst>
          </p:cNvPr>
          <p:cNvSpPr>
            <a:spLocks noGrp="1"/>
          </p:cNvSpPr>
          <p:nvPr>
            <p:ph idx="1"/>
          </p:nvPr>
        </p:nvSpPr>
        <p:spPr>
          <a:xfrm>
            <a:off x="1643922" y="1825625"/>
            <a:ext cx="9709877" cy="4351338"/>
          </a:xfrm>
        </p:spPr>
        <p:txBody>
          <a:bodyPr/>
          <a:lstStyle/>
          <a:p>
            <a:pPr marL="0" indent="0">
              <a:buNone/>
            </a:pPr>
            <a:r>
              <a:rPr lang="en-GB" b="1"/>
              <a:t>www</a:t>
            </a:r>
            <a:r>
              <a:rPr lang="en-GB" b="1" dirty="0"/>
              <a:t>.menti.com</a:t>
            </a:r>
            <a:r>
              <a:rPr lang="en-GB" dirty="0"/>
              <a:t> and use the code </a:t>
            </a:r>
            <a:r>
              <a:rPr lang="en-GB" b="1" dirty="0"/>
              <a:t>41 30 98</a:t>
            </a:r>
            <a:endParaRPr lang="en-GB" dirty="0"/>
          </a:p>
        </p:txBody>
      </p:sp>
      <p:grpSp>
        <p:nvGrpSpPr>
          <p:cNvPr id="4" name="Group 3">
            <a:extLst>
              <a:ext uri="{FF2B5EF4-FFF2-40B4-BE49-F238E27FC236}">
                <a16:creationId xmlns:a16="http://schemas.microsoft.com/office/drawing/2014/main" id="{A67C52B7-F225-4CBE-B4D6-CB47D006ED10}"/>
              </a:ext>
            </a:extLst>
          </p:cNvPr>
          <p:cNvGrpSpPr/>
          <p:nvPr/>
        </p:nvGrpSpPr>
        <p:grpSpPr>
          <a:xfrm>
            <a:off x="192170" y="1527913"/>
            <a:ext cx="1902443" cy="4373158"/>
            <a:chOff x="192170" y="1527913"/>
            <a:chExt cx="1902443" cy="4373158"/>
          </a:xfrm>
        </p:grpSpPr>
        <p:pic>
          <p:nvPicPr>
            <p:cNvPr id="5" name="Picture 4">
              <a:extLst>
                <a:ext uri="{FF2B5EF4-FFF2-40B4-BE49-F238E27FC236}">
                  <a16:creationId xmlns:a16="http://schemas.microsoft.com/office/drawing/2014/main" id="{9EF30704-74D4-4108-B4BA-1C64958F3574}"/>
                </a:ext>
              </a:extLst>
            </p:cNvPr>
            <p:cNvPicPr>
              <a:picLocks noChangeAspect="1"/>
            </p:cNvPicPr>
            <p:nvPr/>
          </p:nvPicPr>
          <p:blipFill>
            <a:blip r:embed="rId3"/>
            <a:stretch>
              <a:fillRect/>
            </a:stretch>
          </p:blipFill>
          <p:spPr>
            <a:xfrm>
              <a:off x="192170" y="1527913"/>
              <a:ext cx="1111307" cy="4373157"/>
            </a:xfrm>
            <a:prstGeom prst="rect">
              <a:avLst/>
            </a:prstGeom>
          </p:spPr>
        </p:pic>
        <p:sp>
          <p:nvSpPr>
            <p:cNvPr id="6" name="Isosceles Triangle 5">
              <a:extLst>
                <a:ext uri="{FF2B5EF4-FFF2-40B4-BE49-F238E27FC236}">
                  <a16:creationId xmlns:a16="http://schemas.microsoft.com/office/drawing/2014/main" id="{2835A8A1-FF68-46D0-98F1-1F7A6FAC3F40}"/>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4468A8BA-BA8E-4156-922B-09F955359EA5}"/>
              </a:ext>
            </a:extLst>
          </p:cNvPr>
          <p:cNvPicPr>
            <a:picLocks noChangeAspect="1"/>
          </p:cNvPicPr>
          <p:nvPr/>
        </p:nvPicPr>
        <p:blipFill>
          <a:blip r:embed="rId4"/>
          <a:stretch>
            <a:fillRect/>
          </a:stretch>
        </p:blipFill>
        <p:spPr>
          <a:xfrm>
            <a:off x="2945241" y="2584397"/>
            <a:ext cx="6501160" cy="3592565"/>
          </a:xfrm>
          <a:prstGeom prst="rect">
            <a:avLst/>
          </a:prstGeom>
          <a:ln>
            <a:solidFill>
              <a:schemeClr val="accent1"/>
            </a:solidFill>
          </a:ln>
        </p:spPr>
      </p:pic>
    </p:spTree>
    <p:extLst>
      <p:ext uri="{BB962C8B-B14F-4D97-AF65-F5344CB8AC3E}">
        <p14:creationId xmlns:p14="http://schemas.microsoft.com/office/powerpoint/2010/main" val="3696598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7E38-135F-4E72-9695-26F44145DBB3}"/>
              </a:ext>
            </a:extLst>
          </p:cNvPr>
          <p:cNvSpPr>
            <a:spLocks noGrp="1"/>
          </p:cNvSpPr>
          <p:nvPr>
            <p:ph type="title"/>
          </p:nvPr>
        </p:nvSpPr>
        <p:spPr/>
        <p:txBody>
          <a:bodyPr/>
          <a:lstStyle/>
          <a:p>
            <a:r>
              <a:rPr lang="en-GB" dirty="0"/>
              <a:t>Peeling back the onion…</a:t>
            </a:r>
          </a:p>
        </p:txBody>
      </p:sp>
      <p:grpSp>
        <p:nvGrpSpPr>
          <p:cNvPr id="7" name="Group 6">
            <a:extLst>
              <a:ext uri="{FF2B5EF4-FFF2-40B4-BE49-F238E27FC236}">
                <a16:creationId xmlns:a16="http://schemas.microsoft.com/office/drawing/2014/main" id="{A74AF428-E2AF-4715-8531-2225916125C3}"/>
              </a:ext>
            </a:extLst>
          </p:cNvPr>
          <p:cNvGrpSpPr/>
          <p:nvPr/>
        </p:nvGrpSpPr>
        <p:grpSpPr>
          <a:xfrm>
            <a:off x="192170" y="1527913"/>
            <a:ext cx="1902443" cy="4373158"/>
            <a:chOff x="192170" y="1527913"/>
            <a:chExt cx="1902443" cy="4373158"/>
          </a:xfrm>
        </p:grpSpPr>
        <p:pic>
          <p:nvPicPr>
            <p:cNvPr id="5" name="Picture 4">
              <a:extLst>
                <a:ext uri="{FF2B5EF4-FFF2-40B4-BE49-F238E27FC236}">
                  <a16:creationId xmlns:a16="http://schemas.microsoft.com/office/drawing/2014/main" id="{E8EAD8EF-F3FB-4DED-896F-776E6BB45D51}"/>
                </a:ext>
              </a:extLst>
            </p:cNvPr>
            <p:cNvPicPr>
              <a:picLocks noChangeAspect="1"/>
            </p:cNvPicPr>
            <p:nvPr/>
          </p:nvPicPr>
          <p:blipFill>
            <a:blip r:embed="rId3"/>
            <a:stretch>
              <a:fillRect/>
            </a:stretch>
          </p:blipFill>
          <p:spPr>
            <a:xfrm>
              <a:off x="192170" y="1527913"/>
              <a:ext cx="1111307" cy="4373157"/>
            </a:xfrm>
            <a:prstGeom prst="rect">
              <a:avLst/>
            </a:prstGeom>
          </p:spPr>
        </p:pic>
        <p:sp>
          <p:nvSpPr>
            <p:cNvPr id="6" name="Isosceles Triangle 5">
              <a:extLst>
                <a:ext uri="{FF2B5EF4-FFF2-40B4-BE49-F238E27FC236}">
                  <a16:creationId xmlns:a16="http://schemas.microsoft.com/office/drawing/2014/main" id="{12B24FE0-4184-47B8-8BA0-2CC1555A359B}"/>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 name="Content Placeholder 3">
            <a:extLst>
              <a:ext uri="{FF2B5EF4-FFF2-40B4-BE49-F238E27FC236}">
                <a16:creationId xmlns:a16="http://schemas.microsoft.com/office/drawing/2014/main" id="{F5BA24D9-D8F1-4FEC-B61A-D8CF76A341CD}"/>
              </a:ext>
            </a:extLst>
          </p:cNvPr>
          <p:cNvGraphicFramePr>
            <a:graphicFrameLocks noGrp="1"/>
          </p:cNvGraphicFramePr>
          <p:nvPr>
            <p:ph idx="1"/>
            <p:extLst>
              <p:ext uri="{D42A27DB-BD31-4B8C-83A1-F6EECF244321}">
                <p14:modId xmlns:p14="http://schemas.microsoft.com/office/powerpoint/2010/main" val="2534458947"/>
              </p:ext>
            </p:extLst>
          </p:nvPr>
        </p:nvGraphicFramePr>
        <p:xfrm>
          <a:off x="1605516" y="1690688"/>
          <a:ext cx="9748284" cy="4989054"/>
        </p:xfrm>
        <a:graphic>
          <a:graphicData uri="http://schemas.openxmlformats.org/drawingml/2006/table">
            <a:tbl>
              <a:tblPr firstRow="1" bandRow="1">
                <a:tableStyleId>{5C22544A-7EE6-4342-B048-85BDC9FD1C3A}</a:tableStyleId>
              </a:tblPr>
              <a:tblGrid>
                <a:gridCol w="1796903">
                  <a:extLst>
                    <a:ext uri="{9D8B030D-6E8A-4147-A177-3AD203B41FA5}">
                      <a16:colId xmlns:a16="http://schemas.microsoft.com/office/drawing/2014/main" val="2485835852"/>
                    </a:ext>
                  </a:extLst>
                </a:gridCol>
                <a:gridCol w="3678865">
                  <a:extLst>
                    <a:ext uri="{9D8B030D-6E8A-4147-A177-3AD203B41FA5}">
                      <a16:colId xmlns:a16="http://schemas.microsoft.com/office/drawing/2014/main" val="2631628806"/>
                    </a:ext>
                  </a:extLst>
                </a:gridCol>
                <a:gridCol w="4272516">
                  <a:extLst>
                    <a:ext uri="{9D8B030D-6E8A-4147-A177-3AD203B41FA5}">
                      <a16:colId xmlns:a16="http://schemas.microsoft.com/office/drawing/2014/main" val="1296171703"/>
                    </a:ext>
                  </a:extLst>
                </a:gridCol>
              </a:tblGrid>
              <a:tr h="712722">
                <a:tc>
                  <a:txBody>
                    <a:bodyPr/>
                    <a:lstStyle/>
                    <a:p>
                      <a:r>
                        <a:rPr lang="en-GB" sz="2000" dirty="0"/>
                        <a:t>What learners use</a:t>
                      </a:r>
                    </a:p>
                  </a:txBody>
                  <a:tcPr/>
                </a:tc>
                <a:tc>
                  <a:txBody>
                    <a:bodyPr/>
                    <a:lstStyle/>
                    <a:p>
                      <a:r>
                        <a:rPr lang="en-GB" sz="2000" dirty="0"/>
                        <a:t>Why they use it</a:t>
                      </a:r>
                    </a:p>
                  </a:txBody>
                  <a:tcPr/>
                </a:tc>
                <a:tc>
                  <a:txBody>
                    <a:bodyPr/>
                    <a:lstStyle/>
                    <a:p>
                      <a:r>
                        <a:rPr lang="en-GB" sz="2000" dirty="0"/>
                        <a:t>What or how</a:t>
                      </a:r>
                    </a:p>
                  </a:txBody>
                  <a:tcPr/>
                </a:tc>
                <a:extLst>
                  <a:ext uri="{0D108BD9-81ED-4DB2-BD59-A6C34878D82A}">
                    <a16:rowId xmlns:a16="http://schemas.microsoft.com/office/drawing/2014/main" val="2890600872"/>
                  </a:ext>
                </a:extLst>
              </a:tr>
              <a:tr h="712722">
                <a:tc>
                  <a:txBody>
                    <a:bodyPr/>
                    <a:lstStyle/>
                    <a:p>
                      <a:r>
                        <a:rPr lang="en-GB" sz="2000" dirty="0"/>
                        <a:t>Images </a:t>
                      </a:r>
                    </a:p>
                  </a:txBody>
                  <a:tcPr/>
                </a:tc>
                <a:tc>
                  <a:txBody>
                    <a:bodyPr/>
                    <a:lstStyle/>
                    <a:p>
                      <a:r>
                        <a:rPr lang="en-GB" sz="2000" dirty="0"/>
                        <a:t>Personal, simplicity, archivable, metadata (date, place, </a:t>
                      </a:r>
                      <a:r>
                        <a:rPr lang="en-GB" sz="2000" dirty="0" err="1"/>
                        <a:t>tages</a:t>
                      </a:r>
                      <a:r>
                        <a:rPr lang="en-GB" sz="2000" dirty="0"/>
                        <a:t> etc)</a:t>
                      </a:r>
                    </a:p>
                  </a:txBody>
                  <a:tcPr/>
                </a:tc>
                <a:tc>
                  <a:txBody>
                    <a:bodyPr/>
                    <a:lstStyle/>
                    <a:p>
                      <a:r>
                        <a:rPr lang="en-GB" sz="2000" dirty="0"/>
                        <a:t>Camera, phone, Google photos, Keynote, Apps (</a:t>
                      </a:r>
                      <a:r>
                        <a:rPr lang="en-GB" sz="2000" dirty="0" err="1"/>
                        <a:t>Thinglink</a:t>
                      </a:r>
                      <a:r>
                        <a:rPr lang="en-GB" sz="2000" dirty="0"/>
                        <a:t> etc). </a:t>
                      </a:r>
                    </a:p>
                  </a:txBody>
                  <a:tcPr/>
                </a:tc>
                <a:extLst>
                  <a:ext uri="{0D108BD9-81ED-4DB2-BD59-A6C34878D82A}">
                    <a16:rowId xmlns:a16="http://schemas.microsoft.com/office/drawing/2014/main" val="3767322383"/>
                  </a:ext>
                </a:extLst>
              </a:tr>
              <a:tr h="712722">
                <a:tc>
                  <a:txBody>
                    <a:bodyPr/>
                    <a:lstStyle/>
                    <a:p>
                      <a:r>
                        <a:rPr lang="en-GB" sz="2000" dirty="0"/>
                        <a:t>Audio</a:t>
                      </a:r>
                    </a:p>
                  </a:txBody>
                  <a:tcPr/>
                </a:tc>
                <a:tc>
                  <a:txBody>
                    <a:bodyPr/>
                    <a:lstStyle/>
                    <a:p>
                      <a:r>
                        <a:rPr lang="en-GB" sz="2000" dirty="0"/>
                        <a:t>As above.</a:t>
                      </a:r>
                    </a:p>
                  </a:txBody>
                  <a:tcPr/>
                </a:tc>
                <a:tc>
                  <a:txBody>
                    <a:bodyPr/>
                    <a:lstStyle/>
                    <a:p>
                      <a:r>
                        <a:rPr lang="en-GB" sz="2000" dirty="0"/>
                        <a:t>Phone, software tools (eg Audacity), hardware recorder, PowerPoint.</a:t>
                      </a:r>
                    </a:p>
                  </a:txBody>
                  <a:tcPr/>
                </a:tc>
                <a:extLst>
                  <a:ext uri="{0D108BD9-81ED-4DB2-BD59-A6C34878D82A}">
                    <a16:rowId xmlns:a16="http://schemas.microsoft.com/office/drawing/2014/main" val="961851285"/>
                  </a:ext>
                </a:extLst>
              </a:tr>
              <a:tr h="402843">
                <a:tc>
                  <a:txBody>
                    <a:bodyPr/>
                    <a:lstStyle/>
                    <a:p>
                      <a:r>
                        <a:rPr lang="en-GB" sz="2000" dirty="0"/>
                        <a:t>Screen capture</a:t>
                      </a:r>
                    </a:p>
                  </a:txBody>
                  <a:tcPr/>
                </a:tc>
                <a:tc>
                  <a:txBody>
                    <a:bodyPr/>
                    <a:lstStyle/>
                    <a:p>
                      <a:r>
                        <a:rPr lang="en-GB" sz="2000" dirty="0"/>
                        <a:t>Describe images, artefacts etc. </a:t>
                      </a:r>
                    </a:p>
                  </a:txBody>
                  <a:tcPr/>
                </a:tc>
                <a:tc>
                  <a:txBody>
                    <a:bodyPr/>
                    <a:lstStyle/>
                    <a:p>
                      <a:r>
                        <a:rPr lang="en-GB" sz="2000" dirty="0" err="1"/>
                        <a:t>Powerpoint</a:t>
                      </a:r>
                      <a:r>
                        <a:rPr lang="en-GB" sz="2000" dirty="0"/>
                        <a:t>, </a:t>
                      </a:r>
                      <a:r>
                        <a:rPr lang="en-GB" sz="2000" dirty="0" err="1"/>
                        <a:t>screencastomatic</a:t>
                      </a:r>
                      <a:r>
                        <a:rPr lang="en-GB" sz="2000" dirty="0"/>
                        <a:t> etc</a:t>
                      </a:r>
                    </a:p>
                  </a:txBody>
                  <a:tcPr/>
                </a:tc>
                <a:extLst>
                  <a:ext uri="{0D108BD9-81ED-4DB2-BD59-A6C34878D82A}">
                    <a16:rowId xmlns:a16="http://schemas.microsoft.com/office/drawing/2014/main" val="2124601534"/>
                  </a:ext>
                </a:extLst>
              </a:tr>
              <a:tr h="712722">
                <a:tc>
                  <a:txBody>
                    <a:bodyPr/>
                    <a:lstStyle/>
                    <a:p>
                      <a:r>
                        <a:rPr lang="en-GB" sz="2000" dirty="0"/>
                        <a:t>Video clips</a:t>
                      </a:r>
                    </a:p>
                  </a:txBody>
                  <a:tcPr/>
                </a:tc>
                <a:tc>
                  <a:txBody>
                    <a:bodyPr/>
                    <a:lstStyle/>
                    <a:p>
                      <a:r>
                        <a:rPr lang="en-GB" sz="2000" dirty="0"/>
                        <a:t>Demonstrate agency, creative, technical &amp; communication skills.</a:t>
                      </a:r>
                    </a:p>
                  </a:txBody>
                  <a:tcPr/>
                </a:tc>
                <a:tc>
                  <a:txBody>
                    <a:bodyPr/>
                    <a:lstStyle/>
                    <a:p>
                      <a:r>
                        <a:rPr lang="en-GB" sz="2000" dirty="0"/>
                        <a:t>Mobile phone, tablet, webcam, video camera.</a:t>
                      </a:r>
                    </a:p>
                  </a:txBody>
                  <a:tcPr/>
                </a:tc>
                <a:extLst>
                  <a:ext uri="{0D108BD9-81ED-4DB2-BD59-A6C34878D82A}">
                    <a16:rowId xmlns:a16="http://schemas.microsoft.com/office/drawing/2014/main" val="2572649876"/>
                  </a:ext>
                </a:extLst>
              </a:tr>
              <a:tr h="712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Text to speech</a:t>
                      </a:r>
                    </a:p>
                    <a:p>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Independence. Age appropriate.</a:t>
                      </a:r>
                    </a:p>
                    <a:p>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Word. Browsers. Apps. Commercial.  </a:t>
                      </a:r>
                    </a:p>
                  </a:txBody>
                  <a:tcPr/>
                </a:tc>
                <a:extLst>
                  <a:ext uri="{0D108BD9-81ED-4DB2-BD59-A6C34878D82A}">
                    <a16:rowId xmlns:a16="http://schemas.microsoft.com/office/drawing/2014/main" val="2368455764"/>
                  </a:ext>
                </a:extLst>
              </a:tr>
              <a:tr h="1022601">
                <a:tc>
                  <a:txBody>
                    <a:bodyPr/>
                    <a:lstStyle/>
                    <a:p>
                      <a:r>
                        <a:rPr lang="en-GB" sz="2000" dirty="0"/>
                        <a:t>Voice recognition</a:t>
                      </a:r>
                    </a:p>
                  </a:txBody>
                  <a:tcPr/>
                </a:tc>
                <a:tc>
                  <a:txBody>
                    <a:bodyPr/>
                    <a:lstStyle/>
                    <a:p>
                      <a:r>
                        <a:rPr lang="en-GB" sz="2000" dirty="0"/>
                        <a:t>Independence, productivity.</a:t>
                      </a:r>
                    </a:p>
                  </a:txBody>
                  <a:tcPr/>
                </a:tc>
                <a:tc>
                  <a:txBody>
                    <a:bodyPr/>
                    <a:lstStyle/>
                    <a:p>
                      <a:r>
                        <a:rPr lang="en-GB" sz="2000" dirty="0"/>
                        <a:t>Google voice typing, Siri, Microsoft dictate, VoiceNote2 chrome plugin, commercial.</a:t>
                      </a:r>
                    </a:p>
                  </a:txBody>
                  <a:tcPr/>
                </a:tc>
                <a:extLst>
                  <a:ext uri="{0D108BD9-81ED-4DB2-BD59-A6C34878D82A}">
                    <a16:rowId xmlns:a16="http://schemas.microsoft.com/office/drawing/2014/main" val="1732233835"/>
                  </a:ext>
                </a:extLst>
              </a:tr>
            </a:tbl>
          </a:graphicData>
        </a:graphic>
      </p:graphicFrame>
      <p:sp>
        <p:nvSpPr>
          <p:cNvPr id="8" name="Rectangle: Rounded Corners 7">
            <a:extLst>
              <a:ext uri="{FF2B5EF4-FFF2-40B4-BE49-F238E27FC236}">
                <a16:creationId xmlns:a16="http://schemas.microsoft.com/office/drawing/2014/main" id="{15E46549-82E5-4DD3-BB54-781E73A6D898}"/>
              </a:ext>
            </a:extLst>
          </p:cNvPr>
          <p:cNvSpPr/>
          <p:nvPr/>
        </p:nvSpPr>
        <p:spPr>
          <a:xfrm>
            <a:off x="192170" y="1980575"/>
            <a:ext cx="1111307" cy="595423"/>
          </a:xfrm>
          <a:prstGeom prst="roundRect">
            <a:avLst>
              <a:gd name="adj" fmla="val 23644"/>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7644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D912-40FC-492F-A772-9636776A1280}"/>
              </a:ext>
            </a:extLst>
          </p:cNvPr>
          <p:cNvSpPr>
            <a:spLocks noGrp="1"/>
          </p:cNvSpPr>
          <p:nvPr>
            <p:ph type="title"/>
          </p:nvPr>
        </p:nvSpPr>
        <p:spPr>
          <a:xfrm>
            <a:off x="838200" y="365125"/>
            <a:ext cx="10515600" cy="1325563"/>
          </a:xfrm>
        </p:spPr>
        <p:txBody>
          <a:bodyPr/>
          <a:lstStyle/>
          <a:p>
            <a:r>
              <a:rPr lang="en-GB" dirty="0"/>
              <a:t>Jisc support for digital capability</a:t>
            </a:r>
          </a:p>
        </p:txBody>
      </p:sp>
      <p:pic>
        <p:nvPicPr>
          <p:cNvPr id="5" name="Picture 4">
            <a:extLst>
              <a:ext uri="{FF2B5EF4-FFF2-40B4-BE49-F238E27FC236}">
                <a16:creationId xmlns:a16="http://schemas.microsoft.com/office/drawing/2014/main" id="{E21F7028-1D9F-4B91-BADD-EB803DCB7400}"/>
              </a:ext>
            </a:extLst>
          </p:cNvPr>
          <p:cNvPicPr>
            <a:picLocks noChangeAspect="1"/>
          </p:cNvPicPr>
          <p:nvPr/>
        </p:nvPicPr>
        <p:blipFill>
          <a:blip r:embed="rId3"/>
          <a:stretch>
            <a:fillRect/>
          </a:stretch>
        </p:blipFill>
        <p:spPr>
          <a:xfrm>
            <a:off x="8117789" y="2681311"/>
            <a:ext cx="3720249" cy="3561017"/>
          </a:xfrm>
          <a:prstGeom prst="rect">
            <a:avLst/>
          </a:prstGeom>
          <a:ln>
            <a:solidFill>
              <a:schemeClr val="accent1"/>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12DE0B32-5118-42A2-BCF3-96F4D5FA25A2}"/>
              </a:ext>
            </a:extLst>
          </p:cNvPr>
          <p:cNvSpPr/>
          <p:nvPr/>
        </p:nvSpPr>
        <p:spPr>
          <a:xfrm>
            <a:off x="1315364" y="6327750"/>
            <a:ext cx="3359381" cy="369332"/>
          </a:xfrm>
          <a:prstGeom prst="rect">
            <a:avLst/>
          </a:prstGeom>
        </p:spPr>
        <p:txBody>
          <a:bodyPr wrap="none">
            <a:spAutoFit/>
          </a:bodyPr>
          <a:lstStyle/>
          <a:p>
            <a:r>
              <a:rPr lang="en-GB" dirty="0"/>
              <a:t>https://digitalcapability.jisc.ac.uk/</a:t>
            </a:r>
          </a:p>
        </p:txBody>
      </p:sp>
      <p:sp>
        <p:nvSpPr>
          <p:cNvPr id="8" name="Rectangle 7">
            <a:extLst>
              <a:ext uri="{FF2B5EF4-FFF2-40B4-BE49-F238E27FC236}">
                <a16:creationId xmlns:a16="http://schemas.microsoft.com/office/drawing/2014/main" id="{B027CFC1-9A31-4752-ADD5-AC0F8ADE16F9}"/>
              </a:ext>
            </a:extLst>
          </p:cNvPr>
          <p:cNvSpPr/>
          <p:nvPr/>
        </p:nvSpPr>
        <p:spPr>
          <a:xfrm>
            <a:off x="6208442" y="6327750"/>
            <a:ext cx="5750613" cy="369332"/>
          </a:xfrm>
          <a:prstGeom prst="rect">
            <a:avLst/>
          </a:prstGeom>
        </p:spPr>
        <p:txBody>
          <a:bodyPr wrap="none">
            <a:spAutoFit/>
          </a:bodyPr>
          <a:lstStyle/>
          <a:p>
            <a:r>
              <a:rPr lang="en-GB" dirty="0"/>
              <a:t>https://digitalcapability.jisc.ac.uk/what-is-digital-capability/</a:t>
            </a:r>
          </a:p>
        </p:txBody>
      </p:sp>
      <p:sp>
        <p:nvSpPr>
          <p:cNvPr id="9" name="Rectangle 8">
            <a:extLst>
              <a:ext uri="{FF2B5EF4-FFF2-40B4-BE49-F238E27FC236}">
                <a16:creationId xmlns:a16="http://schemas.microsoft.com/office/drawing/2014/main" id="{CF057BA9-22CF-46C3-ABD1-EC7621E7BA8F}"/>
              </a:ext>
            </a:extLst>
          </p:cNvPr>
          <p:cNvSpPr/>
          <p:nvPr/>
        </p:nvSpPr>
        <p:spPr>
          <a:xfrm>
            <a:off x="1368529" y="3652327"/>
            <a:ext cx="5912837" cy="369332"/>
          </a:xfrm>
          <a:prstGeom prst="rect">
            <a:avLst/>
          </a:prstGeom>
        </p:spPr>
        <p:txBody>
          <a:bodyPr wrap="none">
            <a:spAutoFit/>
          </a:bodyPr>
          <a:lstStyle/>
          <a:p>
            <a:r>
              <a:rPr lang="en-GB" dirty="0"/>
              <a:t>https://digitalcapability.jisc.ac.uk/our-service/discovery-tool/</a:t>
            </a:r>
          </a:p>
        </p:txBody>
      </p:sp>
      <p:pic>
        <p:nvPicPr>
          <p:cNvPr id="10" name="Picture 9">
            <a:extLst>
              <a:ext uri="{FF2B5EF4-FFF2-40B4-BE49-F238E27FC236}">
                <a16:creationId xmlns:a16="http://schemas.microsoft.com/office/drawing/2014/main" id="{25CBCFAC-1821-4380-AEAC-1232B1997B50}"/>
              </a:ext>
            </a:extLst>
          </p:cNvPr>
          <p:cNvPicPr>
            <a:picLocks noChangeAspect="1"/>
          </p:cNvPicPr>
          <p:nvPr/>
        </p:nvPicPr>
        <p:blipFill>
          <a:blip r:embed="rId4"/>
          <a:stretch>
            <a:fillRect/>
          </a:stretch>
        </p:blipFill>
        <p:spPr>
          <a:xfrm>
            <a:off x="1368529" y="1578997"/>
            <a:ext cx="6648792" cy="1994002"/>
          </a:xfrm>
          <a:prstGeom prst="rect">
            <a:avLst/>
          </a:prstGeom>
          <a:ln>
            <a:solidFill>
              <a:schemeClr val="accent1"/>
            </a:solidFill>
          </a:ln>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5A16DD80-4B12-4337-9E77-322127993AA3}"/>
              </a:ext>
            </a:extLst>
          </p:cNvPr>
          <p:cNvGrpSpPr/>
          <p:nvPr/>
        </p:nvGrpSpPr>
        <p:grpSpPr>
          <a:xfrm>
            <a:off x="192170" y="1527913"/>
            <a:ext cx="1902443" cy="4373158"/>
            <a:chOff x="192170" y="1527913"/>
            <a:chExt cx="1902443" cy="4373158"/>
          </a:xfrm>
        </p:grpSpPr>
        <p:pic>
          <p:nvPicPr>
            <p:cNvPr id="16" name="Picture 15">
              <a:extLst>
                <a:ext uri="{FF2B5EF4-FFF2-40B4-BE49-F238E27FC236}">
                  <a16:creationId xmlns:a16="http://schemas.microsoft.com/office/drawing/2014/main" id="{97CA15DC-0F77-4582-9615-2C4C61024DE5}"/>
                </a:ext>
              </a:extLst>
            </p:cNvPr>
            <p:cNvPicPr>
              <a:picLocks noChangeAspect="1"/>
            </p:cNvPicPr>
            <p:nvPr/>
          </p:nvPicPr>
          <p:blipFill>
            <a:blip r:embed="rId5"/>
            <a:stretch>
              <a:fillRect/>
            </a:stretch>
          </p:blipFill>
          <p:spPr>
            <a:xfrm>
              <a:off x="192170" y="1527913"/>
              <a:ext cx="1111307" cy="4373157"/>
            </a:xfrm>
            <a:prstGeom prst="rect">
              <a:avLst/>
            </a:prstGeom>
          </p:spPr>
        </p:pic>
        <p:sp>
          <p:nvSpPr>
            <p:cNvPr id="17" name="Isosceles Triangle 16">
              <a:extLst>
                <a:ext uri="{FF2B5EF4-FFF2-40B4-BE49-F238E27FC236}">
                  <a16:creationId xmlns:a16="http://schemas.microsoft.com/office/drawing/2014/main" id="{2A7506EC-90A9-46F8-A714-24A82D6C888A}"/>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a:extLst>
              <a:ext uri="{FF2B5EF4-FFF2-40B4-BE49-F238E27FC236}">
                <a16:creationId xmlns:a16="http://schemas.microsoft.com/office/drawing/2014/main" id="{D0DBF1DA-82AA-4D57-A58E-F5A0B6682393}"/>
              </a:ext>
            </a:extLst>
          </p:cNvPr>
          <p:cNvPicPr>
            <a:picLocks noChangeAspect="1"/>
          </p:cNvPicPr>
          <p:nvPr/>
        </p:nvPicPr>
        <p:blipFill>
          <a:blip r:embed="rId6"/>
          <a:stretch>
            <a:fillRect/>
          </a:stretch>
        </p:blipFill>
        <p:spPr>
          <a:xfrm>
            <a:off x="1315364" y="4575676"/>
            <a:ext cx="6274122" cy="1581231"/>
          </a:xfrm>
          <a:prstGeom prst="rect">
            <a:avLst/>
          </a:prstGeom>
          <a:ln>
            <a:solidFill>
              <a:schemeClr val="accent1"/>
            </a:solidFill>
          </a:ln>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70B2195C-9A6B-4AF8-AD2E-7454D1D0FF2C}"/>
              </a:ext>
            </a:extLst>
          </p:cNvPr>
          <p:cNvSpPr/>
          <p:nvPr/>
        </p:nvSpPr>
        <p:spPr>
          <a:xfrm>
            <a:off x="8298222" y="1527913"/>
            <a:ext cx="2938881" cy="584775"/>
          </a:xfrm>
          <a:prstGeom prst="rect">
            <a:avLst/>
          </a:prstGeom>
        </p:spPr>
        <p:txBody>
          <a:bodyPr wrap="none">
            <a:spAutoFit/>
          </a:bodyPr>
          <a:lstStyle/>
          <a:p>
            <a:pPr marL="285750" indent="-285750">
              <a:buFont typeface="Arial" panose="020B0604020202020204" pitchFamily="34" charset="0"/>
              <a:buChar char="•"/>
            </a:pPr>
            <a:r>
              <a:rPr lang="en-GB" sz="3200" dirty="0"/>
              <a:t>Jisc VLE review</a:t>
            </a:r>
          </a:p>
        </p:txBody>
      </p:sp>
      <p:sp>
        <p:nvSpPr>
          <p:cNvPr id="19" name="Rectangle: Rounded Corners 18">
            <a:extLst>
              <a:ext uri="{FF2B5EF4-FFF2-40B4-BE49-F238E27FC236}">
                <a16:creationId xmlns:a16="http://schemas.microsoft.com/office/drawing/2014/main" id="{FD19E166-9885-4FC4-803C-D2CC240D11DE}"/>
              </a:ext>
            </a:extLst>
          </p:cNvPr>
          <p:cNvSpPr/>
          <p:nvPr/>
        </p:nvSpPr>
        <p:spPr>
          <a:xfrm>
            <a:off x="192170" y="1980575"/>
            <a:ext cx="1111307" cy="595423"/>
          </a:xfrm>
          <a:prstGeom prst="roundRect">
            <a:avLst>
              <a:gd name="adj" fmla="val 23644"/>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2957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DF11-0F96-4A09-AB0D-97AC2A27D99B}"/>
              </a:ext>
            </a:extLst>
          </p:cNvPr>
          <p:cNvSpPr>
            <a:spLocks noGrp="1"/>
          </p:cNvSpPr>
          <p:nvPr>
            <p:ph type="title"/>
          </p:nvPr>
        </p:nvSpPr>
        <p:spPr/>
        <p:txBody>
          <a:bodyPr/>
          <a:lstStyle/>
          <a:p>
            <a:r>
              <a:rPr lang="en-GB" dirty="0"/>
              <a:t>Resources &amp; curriculum</a:t>
            </a:r>
          </a:p>
        </p:txBody>
      </p:sp>
      <p:sp>
        <p:nvSpPr>
          <p:cNvPr id="5" name="Rectangle 4">
            <a:extLst>
              <a:ext uri="{FF2B5EF4-FFF2-40B4-BE49-F238E27FC236}">
                <a16:creationId xmlns:a16="http://schemas.microsoft.com/office/drawing/2014/main" id="{F4C04E31-3364-4464-9BD2-40E98D1626B5}"/>
              </a:ext>
            </a:extLst>
          </p:cNvPr>
          <p:cNvSpPr/>
          <p:nvPr/>
        </p:nvSpPr>
        <p:spPr>
          <a:xfrm>
            <a:off x="6888945" y="6262042"/>
            <a:ext cx="5303055" cy="461665"/>
          </a:xfrm>
          <a:prstGeom prst="rect">
            <a:avLst/>
          </a:prstGeom>
        </p:spPr>
        <p:txBody>
          <a:bodyPr wrap="none">
            <a:spAutoFit/>
          </a:bodyPr>
          <a:lstStyle/>
          <a:p>
            <a:r>
              <a:rPr lang="en-GB" sz="2400" dirty="0"/>
              <a:t>https://ec.europa.eu/jrc/en/digcompedu</a:t>
            </a:r>
          </a:p>
        </p:txBody>
      </p:sp>
      <p:sp>
        <p:nvSpPr>
          <p:cNvPr id="6" name="Isosceles Triangle 5">
            <a:extLst>
              <a:ext uri="{FF2B5EF4-FFF2-40B4-BE49-F238E27FC236}">
                <a16:creationId xmlns:a16="http://schemas.microsoft.com/office/drawing/2014/main" id="{4F26F46D-D803-4B6A-A28F-B477D51BE25D}"/>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4664634E-BDB5-48FF-AF23-70C4D13135F3}"/>
              </a:ext>
            </a:extLst>
          </p:cNvPr>
          <p:cNvGrpSpPr/>
          <p:nvPr/>
        </p:nvGrpSpPr>
        <p:grpSpPr>
          <a:xfrm>
            <a:off x="192170" y="1527913"/>
            <a:ext cx="1902443" cy="4373158"/>
            <a:chOff x="192170" y="1527913"/>
            <a:chExt cx="1902443" cy="4373158"/>
          </a:xfrm>
        </p:grpSpPr>
        <p:pic>
          <p:nvPicPr>
            <p:cNvPr id="8" name="Picture 7">
              <a:extLst>
                <a:ext uri="{FF2B5EF4-FFF2-40B4-BE49-F238E27FC236}">
                  <a16:creationId xmlns:a16="http://schemas.microsoft.com/office/drawing/2014/main" id="{9964A3B6-80F8-4B9C-935C-ADD3A384250D}"/>
                </a:ext>
              </a:extLst>
            </p:cNvPr>
            <p:cNvPicPr>
              <a:picLocks noChangeAspect="1"/>
            </p:cNvPicPr>
            <p:nvPr/>
          </p:nvPicPr>
          <p:blipFill>
            <a:blip r:embed="rId3"/>
            <a:stretch>
              <a:fillRect/>
            </a:stretch>
          </p:blipFill>
          <p:spPr>
            <a:xfrm>
              <a:off x="192170" y="1527913"/>
              <a:ext cx="1111307" cy="4373157"/>
            </a:xfrm>
            <a:prstGeom prst="rect">
              <a:avLst/>
            </a:prstGeom>
          </p:spPr>
        </p:pic>
        <p:sp>
          <p:nvSpPr>
            <p:cNvPr id="9" name="Isosceles Triangle 8">
              <a:extLst>
                <a:ext uri="{FF2B5EF4-FFF2-40B4-BE49-F238E27FC236}">
                  <a16:creationId xmlns:a16="http://schemas.microsoft.com/office/drawing/2014/main" id="{BE977E66-BCDB-4D76-A1F2-66BC0E8D2AEF}"/>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Content Placeholder 9">
            <a:extLst>
              <a:ext uri="{FF2B5EF4-FFF2-40B4-BE49-F238E27FC236}">
                <a16:creationId xmlns:a16="http://schemas.microsoft.com/office/drawing/2014/main" id="{CCBBBFB5-4568-4DE6-B0AC-5D63579B3330}"/>
              </a:ext>
            </a:extLst>
          </p:cNvPr>
          <p:cNvSpPr>
            <a:spLocks noGrp="1"/>
          </p:cNvSpPr>
          <p:nvPr>
            <p:ph idx="1"/>
          </p:nvPr>
        </p:nvSpPr>
        <p:spPr>
          <a:xfrm>
            <a:off x="1403498" y="1825625"/>
            <a:ext cx="10596332" cy="4351338"/>
          </a:xfrm>
        </p:spPr>
        <p:txBody>
          <a:bodyPr>
            <a:normAutofit/>
          </a:bodyPr>
          <a:lstStyle/>
          <a:p>
            <a:r>
              <a:rPr lang="en-GB" dirty="0"/>
              <a:t>NatSpec crowdsourced? </a:t>
            </a:r>
          </a:p>
          <a:p>
            <a:pPr lvl="1"/>
            <a:r>
              <a:rPr lang="en-GB" dirty="0"/>
              <a:t>Age appropriate reading resources at one end of the spectrum</a:t>
            </a:r>
          </a:p>
          <a:p>
            <a:pPr lvl="1"/>
            <a:r>
              <a:rPr lang="en-GB" dirty="0"/>
              <a:t>Training and preparation for HE level IT systems (eg VLEs, </a:t>
            </a:r>
            <a:r>
              <a:rPr lang="en-GB" dirty="0" err="1"/>
              <a:t>Ebooks</a:t>
            </a:r>
            <a:r>
              <a:rPr lang="en-GB" dirty="0"/>
              <a:t>) and other.</a:t>
            </a:r>
          </a:p>
          <a:p>
            <a:r>
              <a:rPr lang="en-GB" dirty="0"/>
              <a:t>RNIB collections - https://www.rnibbookshare.org/cms/</a:t>
            </a:r>
          </a:p>
          <a:p>
            <a:r>
              <a:rPr lang="en-GB" dirty="0"/>
              <a:t>Jisc </a:t>
            </a:r>
            <a:r>
              <a:rPr lang="en-GB" dirty="0" err="1"/>
              <a:t>Ebooks</a:t>
            </a:r>
            <a:r>
              <a:rPr lang="en-GB" dirty="0"/>
              <a:t> for FE - https://www.jisc.ac.uk/e-books-for-fe</a:t>
            </a:r>
          </a:p>
          <a:p>
            <a:r>
              <a:rPr lang="en-GB" dirty="0"/>
              <a:t>Project Gutenberg - http://www.gutenberg.org/</a:t>
            </a:r>
          </a:p>
          <a:p>
            <a:r>
              <a:rPr lang="en-GB" dirty="0"/>
              <a:t>YouTube – </a:t>
            </a:r>
            <a:r>
              <a:rPr lang="en-GB" dirty="0">
                <a:hlinkClick r:id="rId4"/>
              </a:rPr>
              <a:t>www.youtube.com</a:t>
            </a:r>
            <a:r>
              <a:rPr lang="en-GB" dirty="0"/>
              <a:t> </a:t>
            </a:r>
          </a:p>
          <a:p>
            <a:r>
              <a:rPr lang="en-GB" dirty="0" err="1"/>
              <a:t>VideoJug</a:t>
            </a:r>
            <a:r>
              <a:rPr lang="en-GB" dirty="0"/>
              <a:t> - http://www.videojug.com/</a:t>
            </a:r>
          </a:p>
          <a:p>
            <a:r>
              <a:rPr lang="en-GB" dirty="0" err="1"/>
              <a:t>Librivox</a:t>
            </a:r>
            <a:r>
              <a:rPr lang="en-GB" dirty="0"/>
              <a:t> - </a:t>
            </a:r>
            <a:r>
              <a:rPr lang="en-GB" dirty="0">
                <a:hlinkClick r:id="rId5"/>
              </a:rPr>
              <a:t>https://librivox.org/</a:t>
            </a:r>
            <a:endParaRPr lang="en-GB" dirty="0"/>
          </a:p>
          <a:p>
            <a:pPr marL="0" indent="0">
              <a:buNone/>
            </a:pPr>
            <a:endParaRPr lang="en-GB" dirty="0"/>
          </a:p>
        </p:txBody>
      </p:sp>
      <p:sp>
        <p:nvSpPr>
          <p:cNvPr id="11" name="Rectangle: Rounded Corners 10">
            <a:extLst>
              <a:ext uri="{FF2B5EF4-FFF2-40B4-BE49-F238E27FC236}">
                <a16:creationId xmlns:a16="http://schemas.microsoft.com/office/drawing/2014/main" id="{F4B3B01A-3E8F-4652-A178-B3F2EB6291A7}"/>
              </a:ext>
            </a:extLst>
          </p:cNvPr>
          <p:cNvSpPr/>
          <p:nvPr/>
        </p:nvSpPr>
        <p:spPr>
          <a:xfrm>
            <a:off x="192169" y="3104703"/>
            <a:ext cx="817923" cy="595423"/>
          </a:xfrm>
          <a:prstGeom prst="roundRect">
            <a:avLst>
              <a:gd name="adj" fmla="val 23644"/>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8970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DF11-0F96-4A09-AB0D-97AC2A27D99B}"/>
              </a:ext>
            </a:extLst>
          </p:cNvPr>
          <p:cNvSpPr>
            <a:spLocks noGrp="1"/>
          </p:cNvSpPr>
          <p:nvPr>
            <p:ph type="title"/>
          </p:nvPr>
        </p:nvSpPr>
        <p:spPr/>
        <p:txBody>
          <a:bodyPr/>
          <a:lstStyle/>
          <a:p>
            <a:r>
              <a:rPr lang="en-GB" dirty="0"/>
              <a:t>Technical infrastructure and accessibility</a:t>
            </a:r>
          </a:p>
        </p:txBody>
      </p:sp>
      <p:sp>
        <p:nvSpPr>
          <p:cNvPr id="4" name="Content Placeholder 3">
            <a:extLst>
              <a:ext uri="{FF2B5EF4-FFF2-40B4-BE49-F238E27FC236}">
                <a16:creationId xmlns:a16="http://schemas.microsoft.com/office/drawing/2014/main" id="{5C0D6444-D281-4020-95CA-4B926E009089}"/>
              </a:ext>
            </a:extLst>
          </p:cNvPr>
          <p:cNvSpPr>
            <a:spLocks noGrp="1"/>
          </p:cNvSpPr>
          <p:nvPr>
            <p:ph idx="1"/>
          </p:nvPr>
        </p:nvSpPr>
        <p:spPr>
          <a:xfrm>
            <a:off x="1541720" y="1825625"/>
            <a:ext cx="9812079" cy="4351338"/>
          </a:xfrm>
        </p:spPr>
        <p:txBody>
          <a:bodyPr/>
          <a:lstStyle/>
          <a:p>
            <a:r>
              <a:rPr lang="en-GB" dirty="0" err="1"/>
              <a:t>Techability</a:t>
            </a:r>
            <a:endParaRPr lang="en-GB" dirty="0"/>
          </a:p>
          <a:p>
            <a:r>
              <a:rPr lang="en-GB" dirty="0"/>
              <a:t>Jisc infrastructure review</a:t>
            </a:r>
          </a:p>
          <a:p>
            <a:r>
              <a:rPr lang="en-GB" dirty="0"/>
              <a:t>Jisc digital strategy review</a:t>
            </a:r>
          </a:p>
          <a:p>
            <a:r>
              <a:rPr lang="en-GB" dirty="0"/>
              <a:t>Google accessibility – </a:t>
            </a:r>
            <a:r>
              <a:rPr lang="en-GB" dirty="0">
                <a:hlinkClick r:id="rId3"/>
              </a:rPr>
              <a:t>https://tiny.cc/googleacc</a:t>
            </a:r>
            <a:r>
              <a:rPr lang="en-GB" dirty="0"/>
              <a:t> </a:t>
            </a:r>
          </a:p>
          <a:p>
            <a:r>
              <a:rPr lang="en-GB" dirty="0"/>
              <a:t>Microsoft accessibility</a:t>
            </a:r>
          </a:p>
          <a:p>
            <a:r>
              <a:rPr lang="en-GB" dirty="0"/>
              <a:t>Apple accessibility</a:t>
            </a:r>
          </a:p>
        </p:txBody>
      </p:sp>
      <p:sp>
        <p:nvSpPr>
          <p:cNvPr id="6" name="Isosceles Triangle 5">
            <a:extLst>
              <a:ext uri="{FF2B5EF4-FFF2-40B4-BE49-F238E27FC236}">
                <a16:creationId xmlns:a16="http://schemas.microsoft.com/office/drawing/2014/main" id="{4F26F46D-D803-4B6A-A28F-B477D51BE25D}"/>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4664634E-BDB5-48FF-AF23-70C4D13135F3}"/>
              </a:ext>
            </a:extLst>
          </p:cNvPr>
          <p:cNvGrpSpPr/>
          <p:nvPr/>
        </p:nvGrpSpPr>
        <p:grpSpPr>
          <a:xfrm>
            <a:off x="192170" y="1527913"/>
            <a:ext cx="1902443" cy="4373158"/>
            <a:chOff x="192170" y="1527913"/>
            <a:chExt cx="1902443" cy="4373158"/>
          </a:xfrm>
        </p:grpSpPr>
        <p:pic>
          <p:nvPicPr>
            <p:cNvPr id="8" name="Picture 7">
              <a:extLst>
                <a:ext uri="{FF2B5EF4-FFF2-40B4-BE49-F238E27FC236}">
                  <a16:creationId xmlns:a16="http://schemas.microsoft.com/office/drawing/2014/main" id="{9964A3B6-80F8-4B9C-935C-ADD3A384250D}"/>
                </a:ext>
              </a:extLst>
            </p:cNvPr>
            <p:cNvPicPr>
              <a:picLocks noChangeAspect="1"/>
            </p:cNvPicPr>
            <p:nvPr/>
          </p:nvPicPr>
          <p:blipFill>
            <a:blip r:embed="rId4"/>
            <a:stretch>
              <a:fillRect/>
            </a:stretch>
          </p:blipFill>
          <p:spPr>
            <a:xfrm>
              <a:off x="192170" y="1527913"/>
              <a:ext cx="1111307" cy="4373157"/>
            </a:xfrm>
            <a:prstGeom prst="rect">
              <a:avLst/>
            </a:prstGeom>
          </p:spPr>
        </p:pic>
        <p:sp>
          <p:nvSpPr>
            <p:cNvPr id="9" name="Isosceles Triangle 8">
              <a:extLst>
                <a:ext uri="{FF2B5EF4-FFF2-40B4-BE49-F238E27FC236}">
                  <a16:creationId xmlns:a16="http://schemas.microsoft.com/office/drawing/2014/main" id="{BE977E66-BCDB-4D76-A1F2-66BC0E8D2AEF}"/>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Rounded Corners 9">
            <a:extLst>
              <a:ext uri="{FF2B5EF4-FFF2-40B4-BE49-F238E27FC236}">
                <a16:creationId xmlns:a16="http://schemas.microsoft.com/office/drawing/2014/main" id="{59472C78-14A4-4B5F-B5BC-70AA0D759046}"/>
              </a:ext>
            </a:extLst>
          </p:cNvPr>
          <p:cNvSpPr/>
          <p:nvPr/>
        </p:nvSpPr>
        <p:spPr>
          <a:xfrm>
            <a:off x="192170" y="4199858"/>
            <a:ext cx="646030" cy="595423"/>
          </a:xfrm>
          <a:prstGeom prst="roundRect">
            <a:avLst>
              <a:gd name="adj" fmla="val 23644"/>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2304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DF11-0F96-4A09-AB0D-97AC2A27D99B}"/>
              </a:ext>
            </a:extLst>
          </p:cNvPr>
          <p:cNvSpPr>
            <a:spLocks noGrp="1"/>
          </p:cNvSpPr>
          <p:nvPr>
            <p:ph type="title"/>
          </p:nvPr>
        </p:nvSpPr>
        <p:spPr/>
        <p:txBody>
          <a:bodyPr/>
          <a:lstStyle/>
          <a:p>
            <a:r>
              <a:rPr lang="en-GB" dirty="0"/>
              <a:t>Assistive and access technology</a:t>
            </a:r>
          </a:p>
        </p:txBody>
      </p:sp>
      <p:sp>
        <p:nvSpPr>
          <p:cNvPr id="5" name="Rectangle 4">
            <a:extLst>
              <a:ext uri="{FF2B5EF4-FFF2-40B4-BE49-F238E27FC236}">
                <a16:creationId xmlns:a16="http://schemas.microsoft.com/office/drawing/2014/main" id="{F4C04E31-3364-4464-9BD2-40E98D1626B5}"/>
              </a:ext>
            </a:extLst>
          </p:cNvPr>
          <p:cNvSpPr/>
          <p:nvPr/>
        </p:nvSpPr>
        <p:spPr>
          <a:xfrm>
            <a:off x="6888945" y="6262042"/>
            <a:ext cx="5303055" cy="461665"/>
          </a:xfrm>
          <a:prstGeom prst="rect">
            <a:avLst/>
          </a:prstGeom>
        </p:spPr>
        <p:txBody>
          <a:bodyPr wrap="none">
            <a:spAutoFit/>
          </a:bodyPr>
          <a:lstStyle/>
          <a:p>
            <a:r>
              <a:rPr lang="en-GB" sz="2400" dirty="0"/>
              <a:t>https://ec.europa.eu/jrc/en/digcompedu</a:t>
            </a:r>
          </a:p>
        </p:txBody>
      </p:sp>
      <p:sp>
        <p:nvSpPr>
          <p:cNvPr id="6" name="Isosceles Triangle 5">
            <a:extLst>
              <a:ext uri="{FF2B5EF4-FFF2-40B4-BE49-F238E27FC236}">
                <a16:creationId xmlns:a16="http://schemas.microsoft.com/office/drawing/2014/main" id="{4F26F46D-D803-4B6A-A28F-B477D51BE25D}"/>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4664634E-BDB5-48FF-AF23-70C4D13135F3}"/>
              </a:ext>
            </a:extLst>
          </p:cNvPr>
          <p:cNvGrpSpPr/>
          <p:nvPr/>
        </p:nvGrpSpPr>
        <p:grpSpPr>
          <a:xfrm>
            <a:off x="192170" y="1527913"/>
            <a:ext cx="1902443" cy="4373158"/>
            <a:chOff x="192170" y="1527913"/>
            <a:chExt cx="1902443" cy="4373158"/>
          </a:xfrm>
        </p:grpSpPr>
        <p:pic>
          <p:nvPicPr>
            <p:cNvPr id="8" name="Picture 7">
              <a:extLst>
                <a:ext uri="{FF2B5EF4-FFF2-40B4-BE49-F238E27FC236}">
                  <a16:creationId xmlns:a16="http://schemas.microsoft.com/office/drawing/2014/main" id="{9964A3B6-80F8-4B9C-935C-ADD3A384250D}"/>
                </a:ext>
              </a:extLst>
            </p:cNvPr>
            <p:cNvPicPr>
              <a:picLocks noChangeAspect="1"/>
            </p:cNvPicPr>
            <p:nvPr/>
          </p:nvPicPr>
          <p:blipFill>
            <a:blip r:embed="rId3"/>
            <a:stretch>
              <a:fillRect/>
            </a:stretch>
          </p:blipFill>
          <p:spPr>
            <a:xfrm>
              <a:off x="192170" y="1527913"/>
              <a:ext cx="1111307" cy="4373157"/>
            </a:xfrm>
            <a:prstGeom prst="rect">
              <a:avLst/>
            </a:prstGeom>
          </p:spPr>
        </p:pic>
        <p:sp>
          <p:nvSpPr>
            <p:cNvPr id="9" name="Isosceles Triangle 8">
              <a:extLst>
                <a:ext uri="{FF2B5EF4-FFF2-40B4-BE49-F238E27FC236}">
                  <a16:creationId xmlns:a16="http://schemas.microsoft.com/office/drawing/2014/main" id="{BE977E66-BCDB-4D76-A1F2-66BC0E8D2AEF}"/>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Content Placeholder 3">
            <a:extLst>
              <a:ext uri="{FF2B5EF4-FFF2-40B4-BE49-F238E27FC236}">
                <a16:creationId xmlns:a16="http://schemas.microsoft.com/office/drawing/2014/main" id="{FDE87A16-5FEC-4E05-9E71-D2E49B17E696}"/>
              </a:ext>
            </a:extLst>
          </p:cNvPr>
          <p:cNvSpPr txBox="1">
            <a:spLocks/>
          </p:cNvSpPr>
          <p:nvPr/>
        </p:nvSpPr>
        <p:spPr>
          <a:xfrm>
            <a:off x="1541720" y="1825625"/>
            <a:ext cx="981207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Techability</a:t>
            </a:r>
            <a:endParaRPr lang="en-GB" dirty="0"/>
          </a:p>
          <a:p>
            <a:r>
              <a:rPr lang="en-GB" dirty="0"/>
              <a:t>BATA</a:t>
            </a:r>
          </a:p>
          <a:p>
            <a:r>
              <a:rPr lang="en-GB" dirty="0"/>
              <a:t>Karten network</a:t>
            </a:r>
          </a:p>
        </p:txBody>
      </p:sp>
      <p:sp>
        <p:nvSpPr>
          <p:cNvPr id="3" name="Rectangle: Rounded Corners 2">
            <a:extLst>
              <a:ext uri="{FF2B5EF4-FFF2-40B4-BE49-F238E27FC236}">
                <a16:creationId xmlns:a16="http://schemas.microsoft.com/office/drawing/2014/main" id="{64A03FC0-50B8-4329-BE1E-1BD8625485B8}"/>
              </a:ext>
            </a:extLst>
          </p:cNvPr>
          <p:cNvSpPr/>
          <p:nvPr/>
        </p:nvSpPr>
        <p:spPr>
          <a:xfrm>
            <a:off x="192170" y="5135526"/>
            <a:ext cx="646030" cy="595423"/>
          </a:xfrm>
          <a:prstGeom prst="roundRect">
            <a:avLst>
              <a:gd name="adj" fmla="val 23644"/>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6642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DF11-0F96-4A09-AB0D-97AC2A27D99B}"/>
              </a:ext>
            </a:extLst>
          </p:cNvPr>
          <p:cNvSpPr>
            <a:spLocks noGrp="1"/>
          </p:cNvSpPr>
          <p:nvPr>
            <p:ph type="title"/>
          </p:nvPr>
        </p:nvSpPr>
        <p:spPr/>
        <p:txBody>
          <a:bodyPr/>
          <a:lstStyle/>
          <a:p>
            <a:r>
              <a:rPr lang="en-GB" dirty="0"/>
              <a:t>Going further?</a:t>
            </a:r>
          </a:p>
        </p:txBody>
      </p:sp>
      <p:pic>
        <p:nvPicPr>
          <p:cNvPr id="3" name="Picture 2">
            <a:extLst>
              <a:ext uri="{FF2B5EF4-FFF2-40B4-BE49-F238E27FC236}">
                <a16:creationId xmlns:a16="http://schemas.microsoft.com/office/drawing/2014/main" id="{8FF88E9B-3BD7-494F-94C4-CC38A0E78D90}"/>
              </a:ext>
            </a:extLst>
          </p:cNvPr>
          <p:cNvPicPr>
            <a:picLocks noChangeAspect="1"/>
          </p:cNvPicPr>
          <p:nvPr/>
        </p:nvPicPr>
        <p:blipFill>
          <a:blip r:embed="rId3"/>
          <a:stretch>
            <a:fillRect/>
          </a:stretch>
        </p:blipFill>
        <p:spPr>
          <a:xfrm>
            <a:off x="3287171" y="1224459"/>
            <a:ext cx="8573509" cy="5129916"/>
          </a:xfrm>
          <a:prstGeom prst="rect">
            <a:avLst/>
          </a:prstGeom>
        </p:spPr>
      </p:pic>
      <p:sp>
        <p:nvSpPr>
          <p:cNvPr id="5" name="Rectangle 4">
            <a:extLst>
              <a:ext uri="{FF2B5EF4-FFF2-40B4-BE49-F238E27FC236}">
                <a16:creationId xmlns:a16="http://schemas.microsoft.com/office/drawing/2014/main" id="{F4C04E31-3364-4464-9BD2-40E98D1626B5}"/>
              </a:ext>
            </a:extLst>
          </p:cNvPr>
          <p:cNvSpPr/>
          <p:nvPr/>
        </p:nvSpPr>
        <p:spPr>
          <a:xfrm>
            <a:off x="6888945" y="6262042"/>
            <a:ext cx="5303055" cy="461665"/>
          </a:xfrm>
          <a:prstGeom prst="rect">
            <a:avLst/>
          </a:prstGeom>
        </p:spPr>
        <p:txBody>
          <a:bodyPr wrap="none">
            <a:spAutoFit/>
          </a:bodyPr>
          <a:lstStyle/>
          <a:p>
            <a:r>
              <a:rPr lang="en-GB" sz="2400" dirty="0"/>
              <a:t>https://ec.europa.eu/jrc/en/digcompedu</a:t>
            </a:r>
          </a:p>
        </p:txBody>
      </p:sp>
      <p:sp>
        <p:nvSpPr>
          <p:cNvPr id="6" name="Isosceles Triangle 5">
            <a:extLst>
              <a:ext uri="{FF2B5EF4-FFF2-40B4-BE49-F238E27FC236}">
                <a16:creationId xmlns:a16="http://schemas.microsoft.com/office/drawing/2014/main" id="{4F26F46D-D803-4B6A-A28F-B477D51BE25D}"/>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4664634E-BDB5-48FF-AF23-70C4D13135F3}"/>
              </a:ext>
            </a:extLst>
          </p:cNvPr>
          <p:cNvGrpSpPr/>
          <p:nvPr/>
        </p:nvGrpSpPr>
        <p:grpSpPr>
          <a:xfrm>
            <a:off x="192170" y="1527913"/>
            <a:ext cx="1902443" cy="4373158"/>
            <a:chOff x="192170" y="1527913"/>
            <a:chExt cx="1902443" cy="4373158"/>
          </a:xfrm>
        </p:grpSpPr>
        <p:pic>
          <p:nvPicPr>
            <p:cNvPr id="8" name="Picture 7">
              <a:extLst>
                <a:ext uri="{FF2B5EF4-FFF2-40B4-BE49-F238E27FC236}">
                  <a16:creationId xmlns:a16="http://schemas.microsoft.com/office/drawing/2014/main" id="{9964A3B6-80F8-4B9C-935C-ADD3A384250D}"/>
                </a:ext>
              </a:extLst>
            </p:cNvPr>
            <p:cNvPicPr>
              <a:picLocks noChangeAspect="1"/>
            </p:cNvPicPr>
            <p:nvPr/>
          </p:nvPicPr>
          <p:blipFill>
            <a:blip r:embed="rId4"/>
            <a:stretch>
              <a:fillRect/>
            </a:stretch>
          </p:blipFill>
          <p:spPr>
            <a:xfrm>
              <a:off x="192170" y="1527913"/>
              <a:ext cx="1111307" cy="4373157"/>
            </a:xfrm>
            <a:prstGeom prst="rect">
              <a:avLst/>
            </a:prstGeom>
          </p:spPr>
        </p:pic>
        <p:sp>
          <p:nvSpPr>
            <p:cNvPr id="9" name="Isosceles Triangle 8">
              <a:extLst>
                <a:ext uri="{FF2B5EF4-FFF2-40B4-BE49-F238E27FC236}">
                  <a16:creationId xmlns:a16="http://schemas.microsoft.com/office/drawing/2014/main" id="{BE977E66-BCDB-4D76-A1F2-66BC0E8D2AEF}"/>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8233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0" y="577781"/>
            <a:ext cx="10515600" cy="1049005"/>
          </a:xfrm>
          <a:solidFill>
            <a:schemeClr val="bg1">
              <a:alpha val="50000"/>
            </a:schemeClr>
          </a:solidFill>
        </p:spPr>
        <p:txBody>
          <a:bodyPr/>
          <a:lstStyle/>
          <a:p>
            <a:r>
              <a:rPr lang="en-GB" b="1" dirty="0"/>
              <a:t>Inside every onion, is a dolphin</a:t>
            </a:r>
            <a:endParaRPr lang="en-GB" sz="2800" dirty="0"/>
          </a:p>
        </p:txBody>
      </p:sp>
      <p:sp>
        <p:nvSpPr>
          <p:cNvPr id="4" name="Date Placeholder 3"/>
          <p:cNvSpPr>
            <a:spLocks noGrp="1"/>
          </p:cNvSpPr>
          <p:nvPr>
            <p:ph type="dt" sz="half" idx="10"/>
          </p:nvPr>
        </p:nvSpPr>
        <p:spPr/>
        <p:txBody>
          <a:bodyPr/>
          <a:lstStyle/>
          <a:p>
            <a:fld id="{ECD3E842-A421-9A4C-B830-10865ABDC085}" type="datetime1">
              <a:rPr lang="en-GB" b="1" smtClean="0">
                <a:solidFill>
                  <a:schemeClr val="tx1"/>
                </a:solidFill>
              </a:rPr>
              <a:t>25/10/2018</a:t>
            </a:fld>
            <a:endParaRPr lang="en-GB" b="1" dirty="0">
              <a:solidFill>
                <a:schemeClr val="tx1"/>
              </a:solidFill>
            </a:endParaRPr>
          </a:p>
        </p:txBody>
      </p:sp>
      <p:pic>
        <p:nvPicPr>
          <p:cNvPr id="7" name="Picture 6" descr="A picture of a dolphon leaping&#10;&#10;Description generated with very high confidence">
            <a:extLst>
              <a:ext uri="{FF2B5EF4-FFF2-40B4-BE49-F238E27FC236}">
                <a16:creationId xmlns:a16="http://schemas.microsoft.com/office/drawing/2014/main" id="{B9D52F47-A976-4C0F-BC84-032A028D615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700000">
            <a:off x="5269895" y="1928141"/>
            <a:ext cx="1972314" cy="1267212"/>
          </a:xfrm>
          <a:prstGeom prst="rect">
            <a:avLst/>
          </a:prstGeom>
        </p:spPr>
      </p:pic>
      <p:sp>
        <p:nvSpPr>
          <p:cNvPr id="5" name="Content Placeholder 2">
            <a:extLst>
              <a:ext uri="{FF2B5EF4-FFF2-40B4-BE49-F238E27FC236}">
                <a16:creationId xmlns:a16="http://schemas.microsoft.com/office/drawing/2014/main" id="{F6F69823-5EC8-414E-A12A-B6102C49FD6C}"/>
              </a:ext>
            </a:extLst>
          </p:cNvPr>
          <p:cNvSpPr txBox="1">
            <a:spLocks/>
          </p:cNvSpPr>
          <p:nvPr/>
        </p:nvSpPr>
        <p:spPr>
          <a:xfrm>
            <a:off x="967562" y="4279826"/>
            <a:ext cx="10779642" cy="2076524"/>
          </a:xfrm>
          <a:prstGeom prst="rect">
            <a:avLst/>
          </a:prstGeom>
          <a:solidFill>
            <a:schemeClr val="bg1">
              <a:alpha val="7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t>“It is of interest to note that while some dolphins are reported to have learned English — up to fifty words used in correct context — no human being has been reported to have learned </a:t>
            </a:r>
            <a:r>
              <a:rPr lang="en-GB" sz="3600" dirty="0" err="1"/>
              <a:t>dolphinese</a:t>
            </a:r>
            <a:r>
              <a:rPr lang="en-GB" sz="3600" dirty="0"/>
              <a:t>.”  </a:t>
            </a:r>
            <a:r>
              <a:rPr lang="en-GB" sz="3600" i="1" dirty="0"/>
              <a:t>Carl Sagan</a:t>
            </a:r>
          </a:p>
        </p:txBody>
      </p:sp>
    </p:spTree>
    <p:extLst>
      <p:ext uri="{BB962C8B-B14F-4D97-AF65-F5344CB8AC3E}">
        <p14:creationId xmlns:p14="http://schemas.microsoft.com/office/powerpoint/2010/main" val="3744236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DF11-0F96-4A09-AB0D-97AC2A27D99B}"/>
              </a:ext>
            </a:extLst>
          </p:cNvPr>
          <p:cNvSpPr>
            <a:spLocks noGrp="1"/>
          </p:cNvSpPr>
          <p:nvPr>
            <p:ph type="title"/>
          </p:nvPr>
        </p:nvSpPr>
        <p:spPr/>
        <p:txBody>
          <a:bodyPr/>
          <a:lstStyle/>
          <a:p>
            <a:r>
              <a:rPr lang="en-GB" dirty="0"/>
              <a:t>Going further?</a:t>
            </a:r>
          </a:p>
        </p:txBody>
      </p:sp>
      <p:sp>
        <p:nvSpPr>
          <p:cNvPr id="6" name="Isosceles Triangle 5">
            <a:extLst>
              <a:ext uri="{FF2B5EF4-FFF2-40B4-BE49-F238E27FC236}">
                <a16:creationId xmlns:a16="http://schemas.microsoft.com/office/drawing/2014/main" id="{4F26F46D-D803-4B6A-A28F-B477D51BE25D}"/>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4664634E-BDB5-48FF-AF23-70C4D13135F3}"/>
              </a:ext>
            </a:extLst>
          </p:cNvPr>
          <p:cNvGrpSpPr/>
          <p:nvPr/>
        </p:nvGrpSpPr>
        <p:grpSpPr>
          <a:xfrm>
            <a:off x="192170" y="1527913"/>
            <a:ext cx="1902443" cy="4373158"/>
            <a:chOff x="192170" y="1527913"/>
            <a:chExt cx="1902443" cy="4373158"/>
          </a:xfrm>
        </p:grpSpPr>
        <p:pic>
          <p:nvPicPr>
            <p:cNvPr id="8" name="Picture 7">
              <a:extLst>
                <a:ext uri="{FF2B5EF4-FFF2-40B4-BE49-F238E27FC236}">
                  <a16:creationId xmlns:a16="http://schemas.microsoft.com/office/drawing/2014/main" id="{9964A3B6-80F8-4B9C-935C-ADD3A384250D}"/>
                </a:ext>
              </a:extLst>
            </p:cNvPr>
            <p:cNvPicPr>
              <a:picLocks noChangeAspect="1"/>
            </p:cNvPicPr>
            <p:nvPr/>
          </p:nvPicPr>
          <p:blipFill>
            <a:blip r:embed="rId3"/>
            <a:stretch>
              <a:fillRect/>
            </a:stretch>
          </p:blipFill>
          <p:spPr>
            <a:xfrm>
              <a:off x="192170" y="1527913"/>
              <a:ext cx="1111307" cy="4373157"/>
            </a:xfrm>
            <a:prstGeom prst="rect">
              <a:avLst/>
            </a:prstGeom>
          </p:spPr>
        </p:pic>
        <p:sp>
          <p:nvSpPr>
            <p:cNvPr id="9" name="Isosceles Triangle 8">
              <a:extLst>
                <a:ext uri="{FF2B5EF4-FFF2-40B4-BE49-F238E27FC236}">
                  <a16:creationId xmlns:a16="http://schemas.microsoft.com/office/drawing/2014/main" id="{BE977E66-BCDB-4D76-A1F2-66BC0E8D2AEF}"/>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DA1646DE-C598-4E87-9012-8DC8D6B55185}"/>
              </a:ext>
            </a:extLst>
          </p:cNvPr>
          <p:cNvSpPr/>
          <p:nvPr/>
        </p:nvSpPr>
        <p:spPr>
          <a:xfrm>
            <a:off x="2257687" y="5716404"/>
            <a:ext cx="7412927" cy="461665"/>
          </a:xfrm>
          <a:prstGeom prst="rect">
            <a:avLst/>
          </a:prstGeom>
        </p:spPr>
        <p:txBody>
          <a:bodyPr wrap="none">
            <a:spAutoFit/>
          </a:bodyPr>
          <a:lstStyle/>
          <a:p>
            <a:r>
              <a:rPr lang="en-GB" sz="2400" dirty="0"/>
              <a:t>https://www.futurelearn.com/courses/digital-accessibility</a:t>
            </a:r>
          </a:p>
        </p:txBody>
      </p:sp>
      <p:pic>
        <p:nvPicPr>
          <p:cNvPr id="10" name="Picture 9">
            <a:extLst>
              <a:ext uri="{FF2B5EF4-FFF2-40B4-BE49-F238E27FC236}">
                <a16:creationId xmlns:a16="http://schemas.microsoft.com/office/drawing/2014/main" id="{CAD510AF-D0DB-48A0-9863-23CC4CE177F7}"/>
              </a:ext>
            </a:extLst>
          </p:cNvPr>
          <p:cNvPicPr>
            <a:picLocks noChangeAspect="1"/>
          </p:cNvPicPr>
          <p:nvPr/>
        </p:nvPicPr>
        <p:blipFill>
          <a:blip r:embed="rId4"/>
          <a:stretch>
            <a:fillRect/>
          </a:stretch>
        </p:blipFill>
        <p:spPr>
          <a:xfrm>
            <a:off x="2435059" y="2062828"/>
            <a:ext cx="7535885" cy="2456010"/>
          </a:xfrm>
          <a:prstGeom prst="rect">
            <a:avLst/>
          </a:prstGeom>
          <a:ln>
            <a:solidFill>
              <a:schemeClr val="accent1"/>
            </a:solidFill>
          </a:ln>
        </p:spPr>
      </p:pic>
    </p:spTree>
    <p:extLst>
      <p:ext uri="{BB962C8B-B14F-4D97-AF65-F5344CB8AC3E}">
        <p14:creationId xmlns:p14="http://schemas.microsoft.com/office/powerpoint/2010/main" val="4270147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DF11-0F96-4A09-AB0D-97AC2A27D99B}"/>
              </a:ext>
            </a:extLst>
          </p:cNvPr>
          <p:cNvSpPr>
            <a:spLocks noGrp="1"/>
          </p:cNvSpPr>
          <p:nvPr>
            <p:ph type="title"/>
          </p:nvPr>
        </p:nvSpPr>
        <p:spPr/>
        <p:txBody>
          <a:bodyPr/>
          <a:lstStyle/>
          <a:p>
            <a:r>
              <a:rPr lang="en-GB" dirty="0"/>
              <a:t>Going further?</a:t>
            </a:r>
          </a:p>
        </p:txBody>
      </p:sp>
      <p:sp>
        <p:nvSpPr>
          <p:cNvPr id="6" name="Isosceles Triangle 5">
            <a:extLst>
              <a:ext uri="{FF2B5EF4-FFF2-40B4-BE49-F238E27FC236}">
                <a16:creationId xmlns:a16="http://schemas.microsoft.com/office/drawing/2014/main" id="{4F26F46D-D803-4B6A-A28F-B477D51BE25D}"/>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4664634E-BDB5-48FF-AF23-70C4D13135F3}"/>
              </a:ext>
            </a:extLst>
          </p:cNvPr>
          <p:cNvGrpSpPr/>
          <p:nvPr/>
        </p:nvGrpSpPr>
        <p:grpSpPr>
          <a:xfrm>
            <a:off x="192170" y="1527913"/>
            <a:ext cx="1902443" cy="4373158"/>
            <a:chOff x="192170" y="1527913"/>
            <a:chExt cx="1902443" cy="4373158"/>
          </a:xfrm>
        </p:grpSpPr>
        <p:pic>
          <p:nvPicPr>
            <p:cNvPr id="8" name="Picture 7">
              <a:extLst>
                <a:ext uri="{FF2B5EF4-FFF2-40B4-BE49-F238E27FC236}">
                  <a16:creationId xmlns:a16="http://schemas.microsoft.com/office/drawing/2014/main" id="{9964A3B6-80F8-4B9C-935C-ADD3A384250D}"/>
                </a:ext>
              </a:extLst>
            </p:cNvPr>
            <p:cNvPicPr>
              <a:picLocks noChangeAspect="1"/>
            </p:cNvPicPr>
            <p:nvPr/>
          </p:nvPicPr>
          <p:blipFill>
            <a:blip r:embed="rId3"/>
            <a:stretch>
              <a:fillRect/>
            </a:stretch>
          </p:blipFill>
          <p:spPr>
            <a:xfrm>
              <a:off x="192170" y="1527913"/>
              <a:ext cx="1111307" cy="4373157"/>
            </a:xfrm>
            <a:prstGeom prst="rect">
              <a:avLst/>
            </a:prstGeom>
          </p:spPr>
        </p:pic>
        <p:sp>
          <p:nvSpPr>
            <p:cNvPr id="9" name="Isosceles Triangle 8">
              <a:extLst>
                <a:ext uri="{FF2B5EF4-FFF2-40B4-BE49-F238E27FC236}">
                  <a16:creationId xmlns:a16="http://schemas.microsoft.com/office/drawing/2014/main" id="{BE977E66-BCDB-4D76-A1F2-66BC0E8D2AEF}"/>
                </a:ext>
              </a:extLst>
            </p:cNvPr>
            <p:cNvSpPr/>
            <p:nvPr/>
          </p:nvSpPr>
          <p:spPr>
            <a:xfrm>
              <a:off x="532616" y="4412513"/>
              <a:ext cx="1561997" cy="148855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extLst>
              <a:ext uri="{FF2B5EF4-FFF2-40B4-BE49-F238E27FC236}">
                <a16:creationId xmlns:a16="http://schemas.microsoft.com/office/drawing/2014/main" id="{B5581922-C062-4A64-927D-F8FB76656EEE}"/>
              </a:ext>
            </a:extLst>
          </p:cNvPr>
          <p:cNvSpPr/>
          <p:nvPr/>
        </p:nvSpPr>
        <p:spPr>
          <a:xfrm>
            <a:off x="2835348" y="5901070"/>
            <a:ext cx="8211879" cy="523220"/>
          </a:xfrm>
          <a:prstGeom prst="rect">
            <a:avLst/>
          </a:prstGeom>
        </p:spPr>
        <p:txBody>
          <a:bodyPr wrap="square">
            <a:spAutoFit/>
          </a:bodyPr>
          <a:lstStyle/>
          <a:p>
            <a:r>
              <a:rPr lang="en-GB" sz="2800" dirty="0"/>
              <a:t>https://xot.futureteacher.eu/play.php?template_id=4</a:t>
            </a:r>
          </a:p>
        </p:txBody>
      </p:sp>
      <p:pic>
        <p:nvPicPr>
          <p:cNvPr id="5" name="Picture 4">
            <a:extLst>
              <a:ext uri="{FF2B5EF4-FFF2-40B4-BE49-F238E27FC236}">
                <a16:creationId xmlns:a16="http://schemas.microsoft.com/office/drawing/2014/main" id="{2E5AC1A1-6AC4-40D3-B945-549A05C8360C}"/>
              </a:ext>
            </a:extLst>
          </p:cNvPr>
          <p:cNvPicPr>
            <a:picLocks noChangeAspect="1"/>
          </p:cNvPicPr>
          <p:nvPr/>
        </p:nvPicPr>
        <p:blipFill>
          <a:blip r:embed="rId4"/>
          <a:stretch>
            <a:fillRect/>
          </a:stretch>
        </p:blipFill>
        <p:spPr>
          <a:xfrm>
            <a:off x="1762754" y="1439049"/>
            <a:ext cx="9131769" cy="4362674"/>
          </a:xfrm>
          <a:prstGeom prst="rect">
            <a:avLst/>
          </a:prstGeom>
        </p:spPr>
      </p:pic>
    </p:spTree>
    <p:extLst>
      <p:ext uri="{BB962C8B-B14F-4D97-AF65-F5344CB8AC3E}">
        <p14:creationId xmlns:p14="http://schemas.microsoft.com/office/powerpoint/2010/main" val="3950715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Find out more…</a:t>
            </a:r>
          </a:p>
        </p:txBody>
      </p:sp>
      <p:sp>
        <p:nvSpPr>
          <p:cNvPr id="3" name="Date Placeholder 2"/>
          <p:cNvSpPr>
            <a:spLocks noGrp="1"/>
          </p:cNvSpPr>
          <p:nvPr>
            <p:ph type="dt" sz="half" idx="10"/>
          </p:nvPr>
        </p:nvSpPr>
        <p:spPr/>
        <p:txBody>
          <a:bodyPr/>
          <a:lstStyle/>
          <a:p>
            <a:fld id="{BEFE606D-4A6F-6845-973F-63C08BC09B77}" type="datetime1">
              <a:rPr lang="en-GB" smtClean="0"/>
              <a:t>25/10/2018</a:t>
            </a:fld>
            <a:endParaRPr lang="en-GB" dirty="0"/>
          </a:p>
        </p:txBody>
      </p:sp>
      <p:sp>
        <p:nvSpPr>
          <p:cNvPr id="4" name="Footer Placeholder 3"/>
          <p:cNvSpPr>
            <a:spLocks noGrp="1"/>
          </p:cNvSpPr>
          <p:nvPr>
            <p:ph type="ftr" sz="quarter" idx="11"/>
          </p:nvPr>
        </p:nvSpPr>
        <p:spPr/>
        <p:txBody>
          <a:bodyPr/>
          <a:lstStyle/>
          <a:p>
            <a:r>
              <a:rPr lang="en-GB"/>
              <a:t>Title of presentation (Go to ‘View’ menu &gt; ‘Header and Footer…’ to edit the footers on this slide)</a:t>
            </a:r>
            <a:endParaRPr lang="en-GB" dirty="0"/>
          </a:p>
        </p:txBody>
      </p:sp>
      <p:sp>
        <p:nvSpPr>
          <p:cNvPr id="5" name="Slide Number Placeholder 4"/>
          <p:cNvSpPr>
            <a:spLocks noGrp="1"/>
          </p:cNvSpPr>
          <p:nvPr>
            <p:ph type="sldNum" sz="quarter" idx="12"/>
          </p:nvPr>
        </p:nvSpPr>
        <p:spPr/>
        <p:txBody>
          <a:bodyPr/>
          <a:lstStyle/>
          <a:p>
            <a:fld id="{F0A55F06-C352-544E-8237-6F33909C7E7A}" type="slidenum">
              <a:rPr lang="en-GB" smtClean="0"/>
              <a:pPr/>
              <a:t>32</a:t>
            </a:fld>
            <a:endParaRPr lang="en-GB" dirty="0"/>
          </a:p>
        </p:txBody>
      </p:sp>
      <p:sp>
        <p:nvSpPr>
          <p:cNvPr id="9" name="Text Placeholder 2"/>
          <p:cNvSpPr txBox="1">
            <a:spLocks/>
          </p:cNvSpPr>
          <p:nvPr/>
        </p:nvSpPr>
        <p:spPr>
          <a:xfrm>
            <a:off x="4087200" y="2988544"/>
            <a:ext cx="3883378" cy="1975925"/>
          </a:xfrm>
          <a:prstGeom prst="rect">
            <a:avLst/>
          </a:prstGeom>
        </p:spPr>
        <p:txBody>
          <a:bodyPr wrap="square" lIns="0" tIns="0" rIns="0" bIns="0" anchor="t" anchorCtr="0">
            <a:normAutofit fontScale="92500" lnSpcReduction="10000"/>
          </a:bodyPr>
          <a:lstStyle>
            <a:lvl1pPr marL="0" indent="0" algn="l" defTabSz="457200" rtl="0" eaLnBrk="1" latinLnBrk="0" hangingPunct="1">
              <a:lnSpc>
                <a:spcPct val="90000"/>
              </a:lnSpc>
              <a:spcBef>
                <a:spcPts val="0"/>
              </a:spcBef>
              <a:buClr>
                <a:srgbClr val="DE481C"/>
              </a:buClr>
              <a:buSzPct val="120000"/>
              <a:buFont typeface="Lucida Grande"/>
              <a:buNone/>
              <a:defRPr sz="2000" b="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2000" b="1"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800" b="1"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GB" sz="2400" b="1" dirty="0"/>
          </a:p>
          <a:p>
            <a:pPr>
              <a:spcBef>
                <a:spcPts val="1200"/>
              </a:spcBef>
            </a:pPr>
            <a:r>
              <a:rPr lang="en-GB" sz="2400" b="1" dirty="0"/>
              <a:t>Alistair McNaught</a:t>
            </a:r>
            <a:br>
              <a:rPr lang="en-GB" sz="2400" dirty="0"/>
            </a:br>
            <a:r>
              <a:rPr lang="en-GB" sz="2400" dirty="0"/>
              <a:t>Subject specialist (accessibility and inclusion)</a:t>
            </a:r>
          </a:p>
          <a:p>
            <a:pPr>
              <a:spcBef>
                <a:spcPts val="1200"/>
              </a:spcBef>
            </a:pPr>
            <a:r>
              <a:rPr lang="en-GB" sz="2400" b="1" dirty="0">
                <a:solidFill>
                  <a:srgbClr val="DE481C"/>
                </a:solidFill>
              </a:rPr>
              <a:t>Alistair.mcnaught@jisc.ac.uk</a:t>
            </a:r>
          </a:p>
          <a:p>
            <a:r>
              <a:rPr lang="en-GB" sz="2400" b="1" dirty="0" err="1">
                <a:solidFill>
                  <a:srgbClr val="DE481C"/>
                </a:solidFill>
              </a:rPr>
              <a:t>jisc.ac.uk</a:t>
            </a:r>
            <a:endParaRPr lang="en-GB" sz="2400" b="1" dirty="0">
              <a:solidFill>
                <a:srgbClr val="DE481C"/>
              </a:solidFill>
            </a:endParaRPr>
          </a:p>
        </p:txBody>
      </p:sp>
      <p:pic>
        <p:nvPicPr>
          <p:cNvPr id="11" name="Picture 10"/>
          <p:cNvPicPr>
            <a:picLocks noChangeAspect="1"/>
          </p:cNvPicPr>
          <p:nvPr/>
        </p:nvPicPr>
        <p:blipFill>
          <a:blip r:embed="rId3"/>
          <a:stretch>
            <a:fillRect/>
          </a:stretch>
        </p:blipFill>
        <p:spPr>
          <a:xfrm>
            <a:off x="8861781" y="5123778"/>
            <a:ext cx="767715" cy="268605"/>
          </a:xfrm>
          <a:prstGeom prst="rect">
            <a:avLst/>
          </a:prstGeom>
        </p:spPr>
      </p:pic>
      <p:sp>
        <p:nvSpPr>
          <p:cNvPr id="12" name="Text Placeholder 3"/>
          <p:cNvSpPr txBox="1">
            <a:spLocks/>
          </p:cNvSpPr>
          <p:nvPr/>
        </p:nvSpPr>
        <p:spPr>
          <a:xfrm>
            <a:off x="8861779" y="5469464"/>
            <a:ext cx="1572222" cy="270000"/>
          </a:xfrm>
          <a:prstGeom prst="rect">
            <a:avLst/>
          </a:prstGeom>
        </p:spPr>
        <p:txBody>
          <a:bodyPr lIns="0" tIns="0" rIns="0" bIns="0" anchor="ctr" anchorCtr="0">
            <a:normAutofit/>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dirty="0"/>
              <a:t>Except where otherwise noted, this work is licensed under CC-BY-NC-ND</a:t>
            </a:r>
          </a:p>
        </p:txBody>
      </p:sp>
    </p:spTree>
    <p:extLst>
      <p:ext uri="{BB962C8B-B14F-4D97-AF65-F5344CB8AC3E}">
        <p14:creationId xmlns:p14="http://schemas.microsoft.com/office/powerpoint/2010/main" val="325472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0" y="567150"/>
            <a:ext cx="4761614" cy="1049005"/>
          </a:xfrm>
          <a:solidFill>
            <a:schemeClr val="bg1">
              <a:alpha val="70000"/>
            </a:schemeClr>
          </a:solidFill>
        </p:spPr>
        <p:txBody>
          <a:bodyPr/>
          <a:lstStyle/>
          <a:p>
            <a:r>
              <a:rPr lang="en-GB" b="1" dirty="0"/>
              <a:t>Speaking </a:t>
            </a:r>
            <a:r>
              <a:rPr lang="en-GB" b="1" dirty="0" err="1"/>
              <a:t>dolphinese</a:t>
            </a:r>
            <a:endParaRPr lang="en-GB" sz="2800" dirty="0"/>
          </a:p>
        </p:txBody>
      </p:sp>
      <p:sp>
        <p:nvSpPr>
          <p:cNvPr id="4" name="Date Placeholder 3"/>
          <p:cNvSpPr>
            <a:spLocks noGrp="1"/>
          </p:cNvSpPr>
          <p:nvPr>
            <p:ph type="dt" sz="half" idx="10"/>
          </p:nvPr>
        </p:nvSpPr>
        <p:spPr/>
        <p:txBody>
          <a:bodyPr/>
          <a:lstStyle/>
          <a:p>
            <a:fld id="{ECD3E842-A421-9A4C-B830-10865ABDC085}" type="datetime1">
              <a:rPr lang="en-GB" b="1" smtClean="0">
                <a:solidFill>
                  <a:schemeClr val="tx1"/>
                </a:solidFill>
              </a:rPr>
              <a:t>25/10/2018</a:t>
            </a:fld>
            <a:endParaRPr lang="en-GB" b="1" dirty="0">
              <a:solidFill>
                <a:schemeClr val="tx1"/>
              </a:solidFill>
            </a:endParaRPr>
          </a:p>
        </p:txBody>
      </p:sp>
      <p:sp>
        <p:nvSpPr>
          <p:cNvPr id="5" name="Content Placeholder 2">
            <a:extLst>
              <a:ext uri="{FF2B5EF4-FFF2-40B4-BE49-F238E27FC236}">
                <a16:creationId xmlns:a16="http://schemas.microsoft.com/office/drawing/2014/main" id="{F6F69823-5EC8-414E-A12A-B6102C49FD6C}"/>
              </a:ext>
            </a:extLst>
          </p:cNvPr>
          <p:cNvSpPr txBox="1">
            <a:spLocks/>
          </p:cNvSpPr>
          <p:nvPr/>
        </p:nvSpPr>
        <p:spPr>
          <a:xfrm>
            <a:off x="838200" y="1616153"/>
            <a:ext cx="4761614" cy="4835894"/>
          </a:xfrm>
          <a:prstGeom prst="rect">
            <a:avLst/>
          </a:prstGeom>
          <a:solidFill>
            <a:schemeClr val="bg1">
              <a:alpha val="7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t>How many of our students underperform because we lack the ability to understand the language of their skills, their interests and their passions?</a:t>
            </a:r>
          </a:p>
        </p:txBody>
      </p:sp>
      <p:pic>
        <p:nvPicPr>
          <p:cNvPr id="8" name="Picture 7" descr="A picture of a dolphin leaping&#10;&#10;Description generated with very high confidence">
            <a:extLst>
              <a:ext uri="{FF2B5EF4-FFF2-40B4-BE49-F238E27FC236}">
                <a16:creationId xmlns:a16="http://schemas.microsoft.com/office/drawing/2014/main" id="{692159AD-049C-4B29-9ADC-4DCF9F99306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0" y="482819"/>
            <a:ext cx="5212849" cy="3349256"/>
          </a:xfrm>
          <a:prstGeom prst="rect">
            <a:avLst/>
          </a:prstGeom>
        </p:spPr>
      </p:pic>
    </p:spTree>
    <p:extLst>
      <p:ext uri="{BB962C8B-B14F-4D97-AF65-F5344CB8AC3E}">
        <p14:creationId xmlns:p14="http://schemas.microsoft.com/office/powerpoint/2010/main" val="276059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199" y="567150"/>
            <a:ext cx="10528005" cy="1049005"/>
          </a:xfrm>
          <a:solidFill>
            <a:schemeClr val="bg1">
              <a:alpha val="70000"/>
            </a:schemeClr>
          </a:solidFill>
        </p:spPr>
        <p:txBody>
          <a:bodyPr>
            <a:normAutofit/>
          </a:bodyPr>
          <a:lstStyle/>
          <a:p>
            <a:r>
              <a:rPr lang="en-GB" b="1" dirty="0"/>
              <a:t>The onion of technology can set </a:t>
            </a:r>
            <a:r>
              <a:rPr lang="en-GB" b="1" i="1" dirty="0"/>
              <a:t>us </a:t>
            </a:r>
            <a:r>
              <a:rPr lang="en-GB" b="1" dirty="0"/>
              <a:t>free</a:t>
            </a:r>
            <a:endParaRPr lang="en-GB" sz="2800" dirty="0"/>
          </a:p>
        </p:txBody>
      </p:sp>
      <p:sp>
        <p:nvSpPr>
          <p:cNvPr id="4" name="Date Placeholder 3"/>
          <p:cNvSpPr>
            <a:spLocks noGrp="1"/>
          </p:cNvSpPr>
          <p:nvPr>
            <p:ph type="dt" sz="half" idx="10"/>
          </p:nvPr>
        </p:nvSpPr>
        <p:spPr/>
        <p:txBody>
          <a:bodyPr/>
          <a:lstStyle/>
          <a:p>
            <a:fld id="{ECD3E842-A421-9A4C-B830-10865ABDC085}" type="datetime1">
              <a:rPr lang="en-GB" b="1" smtClean="0">
                <a:solidFill>
                  <a:schemeClr val="tx1"/>
                </a:solidFill>
              </a:rPr>
              <a:t>25/10/2018</a:t>
            </a:fld>
            <a:endParaRPr lang="en-GB" b="1" dirty="0">
              <a:solidFill>
                <a:schemeClr val="tx1"/>
              </a:solidFill>
            </a:endParaRPr>
          </a:p>
        </p:txBody>
      </p:sp>
    </p:spTree>
    <p:extLst>
      <p:ext uri="{BB962C8B-B14F-4D97-AF65-F5344CB8AC3E}">
        <p14:creationId xmlns:p14="http://schemas.microsoft.com/office/powerpoint/2010/main" val="197061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E4D8A-04A1-43FC-AE9A-8B37E98E2877}"/>
              </a:ext>
            </a:extLst>
          </p:cNvPr>
          <p:cNvSpPr>
            <a:spLocks noGrp="1"/>
          </p:cNvSpPr>
          <p:nvPr>
            <p:ph type="title"/>
          </p:nvPr>
        </p:nvSpPr>
        <p:spPr/>
        <p:txBody>
          <a:bodyPr/>
          <a:lstStyle/>
          <a:p>
            <a:r>
              <a:rPr lang="en-GB" dirty="0"/>
              <a:t>Technology frees</a:t>
            </a:r>
          </a:p>
        </p:txBody>
      </p:sp>
      <p:pic>
        <p:nvPicPr>
          <p:cNvPr id="3" name="Online Media 2">
            <a:hlinkClick r:id="" action="ppaction://media"/>
            <a:extLst>
              <a:ext uri="{FF2B5EF4-FFF2-40B4-BE49-F238E27FC236}">
                <a16:creationId xmlns:a16="http://schemas.microsoft.com/office/drawing/2014/main" id="{27773EF8-E295-49D5-9DA8-99E198EA266A}"/>
              </a:ext>
            </a:extLst>
          </p:cNvPr>
          <p:cNvPicPr>
            <a:picLocks noRot="1" noChangeAspect="1"/>
          </p:cNvPicPr>
          <p:nvPr>
            <a:videoFile r:link="rId1"/>
          </p:nvPr>
        </p:nvPicPr>
        <p:blipFill>
          <a:blip r:embed="rId4"/>
          <a:stretch>
            <a:fillRect/>
          </a:stretch>
        </p:blipFill>
        <p:spPr>
          <a:xfrm>
            <a:off x="2109002" y="1690688"/>
            <a:ext cx="7973995" cy="4485372"/>
          </a:xfrm>
          <a:prstGeom prst="rect">
            <a:avLst/>
          </a:prstGeom>
        </p:spPr>
      </p:pic>
    </p:spTree>
    <p:extLst>
      <p:ext uri="{BB962C8B-B14F-4D97-AF65-F5344CB8AC3E}">
        <p14:creationId xmlns:p14="http://schemas.microsoft.com/office/powerpoint/2010/main" val="181526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7B0BF-81E9-4762-8EE8-AF98F694ECA5}"/>
              </a:ext>
            </a:extLst>
          </p:cNvPr>
          <p:cNvSpPr>
            <a:spLocks noGrp="1"/>
          </p:cNvSpPr>
          <p:nvPr>
            <p:ph type="title"/>
          </p:nvPr>
        </p:nvSpPr>
        <p:spPr/>
        <p:txBody>
          <a:bodyPr/>
          <a:lstStyle/>
          <a:p>
            <a:r>
              <a:rPr lang="en-GB" dirty="0"/>
              <a:t>…if expectations are high - and assured</a:t>
            </a:r>
          </a:p>
        </p:txBody>
      </p:sp>
      <p:pic>
        <p:nvPicPr>
          <p:cNvPr id="7" name="Online Media 6">
            <a:hlinkClick r:id="" action="ppaction://media"/>
            <a:extLst>
              <a:ext uri="{FF2B5EF4-FFF2-40B4-BE49-F238E27FC236}">
                <a16:creationId xmlns:a16="http://schemas.microsoft.com/office/drawing/2014/main" id="{952D753E-AE6D-4DCE-BFD9-3AC09A2157EB}"/>
              </a:ext>
            </a:extLst>
          </p:cNvPr>
          <p:cNvPicPr>
            <a:picLocks noGrp="1" noRot="1" noChangeAspect="1"/>
          </p:cNvPicPr>
          <p:nvPr>
            <p:ph idx="1"/>
            <a:videoFile r:link="rId1"/>
          </p:nvPr>
        </p:nvPicPr>
        <p:blipFill>
          <a:blip r:embed="rId4"/>
          <a:stretch>
            <a:fillRect/>
          </a:stretch>
        </p:blipFill>
        <p:spPr>
          <a:xfrm>
            <a:off x="2269660" y="1635959"/>
            <a:ext cx="7652680" cy="4304633"/>
          </a:xfrm>
          <a:prstGeom prst="rect">
            <a:avLst/>
          </a:prstGeom>
        </p:spPr>
      </p:pic>
      <p:sp>
        <p:nvSpPr>
          <p:cNvPr id="8" name="TextBox 7">
            <a:extLst>
              <a:ext uri="{FF2B5EF4-FFF2-40B4-BE49-F238E27FC236}">
                <a16:creationId xmlns:a16="http://schemas.microsoft.com/office/drawing/2014/main" id="{30E91B8F-6ABD-4008-AB10-9FA528E46881}"/>
              </a:ext>
            </a:extLst>
          </p:cNvPr>
          <p:cNvSpPr txBox="1"/>
          <p:nvPr/>
        </p:nvSpPr>
        <p:spPr>
          <a:xfrm>
            <a:off x="2523646" y="5940592"/>
            <a:ext cx="1439818" cy="369332"/>
          </a:xfrm>
          <a:prstGeom prst="rect">
            <a:avLst/>
          </a:prstGeom>
          <a:noFill/>
        </p:spPr>
        <p:txBody>
          <a:bodyPr wrap="none" rtlCol="0">
            <a:spAutoFit/>
          </a:bodyPr>
          <a:lstStyle/>
          <a:p>
            <a:r>
              <a:rPr lang="en-GB" dirty="0"/>
              <a:t>@3:34 – 4:44</a:t>
            </a:r>
          </a:p>
        </p:txBody>
      </p:sp>
    </p:spTree>
    <p:extLst>
      <p:ext uri="{BB962C8B-B14F-4D97-AF65-F5344CB8AC3E}">
        <p14:creationId xmlns:p14="http://schemas.microsoft.com/office/powerpoint/2010/main" val="20203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54146-9AD0-4210-8E83-7668BD01C9A6}"/>
              </a:ext>
            </a:extLst>
          </p:cNvPr>
          <p:cNvPicPr>
            <a:picLocks noChangeAspect="1"/>
          </p:cNvPicPr>
          <p:nvPr/>
        </p:nvPicPr>
        <p:blipFill>
          <a:blip r:embed="rId3"/>
          <a:stretch>
            <a:fillRect/>
          </a:stretch>
        </p:blipFill>
        <p:spPr>
          <a:xfrm>
            <a:off x="3037256" y="1922762"/>
            <a:ext cx="6117487" cy="3565368"/>
          </a:xfrm>
          <a:prstGeom prst="rect">
            <a:avLst/>
          </a:prstGeom>
        </p:spPr>
      </p:pic>
      <p:sp>
        <p:nvSpPr>
          <p:cNvPr id="2" name="Title 1">
            <a:extLst>
              <a:ext uri="{FF2B5EF4-FFF2-40B4-BE49-F238E27FC236}">
                <a16:creationId xmlns:a16="http://schemas.microsoft.com/office/drawing/2014/main" id="{B23990BB-6218-49C9-B5DA-8273E60C948E}"/>
              </a:ext>
            </a:extLst>
          </p:cNvPr>
          <p:cNvSpPr>
            <a:spLocks noGrp="1"/>
          </p:cNvSpPr>
          <p:nvPr>
            <p:ph type="title"/>
          </p:nvPr>
        </p:nvSpPr>
        <p:spPr/>
        <p:txBody>
          <a:bodyPr/>
          <a:lstStyle/>
          <a:p>
            <a:r>
              <a:rPr lang="en-GB" dirty="0"/>
              <a:t>Technology gives voice to competencies</a:t>
            </a:r>
          </a:p>
        </p:txBody>
      </p:sp>
      <p:pic>
        <p:nvPicPr>
          <p:cNvPr id="5" name="Picture 4" descr="A picture of a dolphon leaping&#10;&#10;Description generated with very high confidence">
            <a:extLst>
              <a:ext uri="{FF2B5EF4-FFF2-40B4-BE49-F238E27FC236}">
                <a16:creationId xmlns:a16="http://schemas.microsoft.com/office/drawing/2014/main" id="{596F22FA-4080-4103-BEB4-7EBC8005653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700000">
            <a:off x="9161412" y="4992016"/>
            <a:ext cx="1972314" cy="1267212"/>
          </a:xfrm>
          <a:prstGeom prst="rect">
            <a:avLst/>
          </a:prstGeom>
        </p:spPr>
      </p:pic>
    </p:spTree>
    <p:extLst>
      <p:ext uri="{BB962C8B-B14F-4D97-AF65-F5344CB8AC3E}">
        <p14:creationId xmlns:p14="http://schemas.microsoft.com/office/powerpoint/2010/main" val="205616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2DBE-745A-4B71-95C6-AA8EAEF82357}"/>
              </a:ext>
            </a:extLst>
          </p:cNvPr>
          <p:cNvSpPr>
            <a:spLocks noGrp="1"/>
          </p:cNvSpPr>
          <p:nvPr>
            <p:ph type="title"/>
          </p:nvPr>
        </p:nvSpPr>
        <p:spPr/>
        <p:txBody>
          <a:bodyPr/>
          <a:lstStyle/>
          <a:p>
            <a:r>
              <a:rPr lang="en-GB" dirty="0"/>
              <a:t>Assistive technology is everywhere - 1</a:t>
            </a:r>
          </a:p>
        </p:txBody>
      </p:sp>
      <p:pic>
        <p:nvPicPr>
          <p:cNvPr id="37" name="Picture 36">
            <a:extLst>
              <a:ext uri="{FF2B5EF4-FFF2-40B4-BE49-F238E27FC236}">
                <a16:creationId xmlns:a16="http://schemas.microsoft.com/office/drawing/2014/main" id="{85FCA8D6-1A70-41EF-A373-78B25C3C0A0D}"/>
              </a:ext>
            </a:extLst>
          </p:cNvPr>
          <p:cNvPicPr>
            <a:picLocks noChangeAspect="1"/>
          </p:cNvPicPr>
          <p:nvPr/>
        </p:nvPicPr>
        <p:blipFill>
          <a:blip r:embed="rId3"/>
          <a:stretch>
            <a:fillRect/>
          </a:stretch>
        </p:blipFill>
        <p:spPr>
          <a:xfrm>
            <a:off x="1132234" y="1464630"/>
            <a:ext cx="3199870" cy="2099115"/>
          </a:xfrm>
          <a:prstGeom prst="rect">
            <a:avLst/>
          </a:prstGeom>
          <a:ln>
            <a:solidFill>
              <a:schemeClr val="accent1"/>
            </a:solidFill>
          </a:ln>
        </p:spPr>
      </p:pic>
      <p:pic>
        <p:nvPicPr>
          <p:cNvPr id="38" name="Picture 37">
            <a:extLst>
              <a:ext uri="{FF2B5EF4-FFF2-40B4-BE49-F238E27FC236}">
                <a16:creationId xmlns:a16="http://schemas.microsoft.com/office/drawing/2014/main" id="{FDB814FF-04B1-4E2A-8957-B1BE03F568D8}"/>
              </a:ext>
            </a:extLst>
          </p:cNvPr>
          <p:cNvPicPr>
            <a:picLocks noChangeAspect="1"/>
          </p:cNvPicPr>
          <p:nvPr/>
        </p:nvPicPr>
        <p:blipFill>
          <a:blip r:embed="rId4"/>
          <a:stretch>
            <a:fillRect/>
          </a:stretch>
        </p:blipFill>
        <p:spPr>
          <a:xfrm>
            <a:off x="4754189" y="1464630"/>
            <a:ext cx="5729031" cy="2338174"/>
          </a:xfrm>
          <a:prstGeom prst="rect">
            <a:avLst/>
          </a:prstGeom>
          <a:ln>
            <a:solidFill>
              <a:schemeClr val="accent1"/>
            </a:solidFill>
          </a:ln>
        </p:spPr>
      </p:pic>
      <p:pic>
        <p:nvPicPr>
          <p:cNvPr id="39" name="Picture 38">
            <a:extLst>
              <a:ext uri="{FF2B5EF4-FFF2-40B4-BE49-F238E27FC236}">
                <a16:creationId xmlns:a16="http://schemas.microsoft.com/office/drawing/2014/main" id="{2C744145-DE59-42BB-A64B-F5E236D9BD47}"/>
              </a:ext>
            </a:extLst>
          </p:cNvPr>
          <p:cNvPicPr>
            <a:picLocks noChangeAspect="1"/>
          </p:cNvPicPr>
          <p:nvPr/>
        </p:nvPicPr>
        <p:blipFill>
          <a:blip r:embed="rId5"/>
          <a:stretch>
            <a:fillRect/>
          </a:stretch>
        </p:blipFill>
        <p:spPr>
          <a:xfrm>
            <a:off x="1132234" y="3802804"/>
            <a:ext cx="3199870" cy="2690071"/>
          </a:xfrm>
          <a:prstGeom prst="rect">
            <a:avLst/>
          </a:prstGeom>
          <a:ln>
            <a:solidFill>
              <a:schemeClr val="accent1"/>
            </a:solidFill>
          </a:ln>
        </p:spPr>
      </p:pic>
      <p:pic>
        <p:nvPicPr>
          <p:cNvPr id="41" name="Picture 40">
            <a:extLst>
              <a:ext uri="{FF2B5EF4-FFF2-40B4-BE49-F238E27FC236}">
                <a16:creationId xmlns:a16="http://schemas.microsoft.com/office/drawing/2014/main" id="{4F44EBBF-61C2-447A-898D-35849AE5923F}"/>
              </a:ext>
            </a:extLst>
          </p:cNvPr>
          <p:cNvPicPr>
            <a:picLocks noChangeAspect="1"/>
          </p:cNvPicPr>
          <p:nvPr/>
        </p:nvPicPr>
        <p:blipFill>
          <a:blip r:embed="rId6"/>
          <a:stretch>
            <a:fillRect/>
          </a:stretch>
        </p:blipFill>
        <p:spPr>
          <a:xfrm>
            <a:off x="5444852" y="3949831"/>
            <a:ext cx="5038368" cy="2429213"/>
          </a:xfrm>
          <a:prstGeom prst="rect">
            <a:avLst/>
          </a:prstGeom>
          <a:ln>
            <a:solidFill>
              <a:schemeClr val="accent1"/>
            </a:solidFill>
          </a:ln>
        </p:spPr>
      </p:pic>
    </p:spTree>
    <p:extLst>
      <p:ext uri="{BB962C8B-B14F-4D97-AF65-F5344CB8AC3E}">
        <p14:creationId xmlns:p14="http://schemas.microsoft.com/office/powerpoint/2010/main" val="406319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12455029-c16f-4ea7-944e-162e98b0495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2840</Words>
  <Application>Microsoft Office PowerPoint</Application>
  <PresentationFormat>Widescreen</PresentationFormat>
  <Paragraphs>336</Paragraphs>
  <Slides>32</Slides>
  <Notes>32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Lucida Grande</vt:lpstr>
      <vt:lpstr>MS PGothic</vt:lpstr>
      <vt:lpstr>Arial</vt:lpstr>
      <vt:lpstr>Calibri</vt:lpstr>
      <vt:lpstr>Calibri Light</vt:lpstr>
      <vt:lpstr>Corbel</vt:lpstr>
      <vt:lpstr>Office Theme</vt:lpstr>
      <vt:lpstr>Inside the Onion,  Peeling back the layers of accessible practice.</vt:lpstr>
      <vt:lpstr>Inside every onion, is a dolphin</vt:lpstr>
      <vt:lpstr>Inside every onion, is a dolphin</vt:lpstr>
      <vt:lpstr>Speaking dolphinese</vt:lpstr>
      <vt:lpstr>The onion of technology can set us free</vt:lpstr>
      <vt:lpstr>Technology frees</vt:lpstr>
      <vt:lpstr>…if expectations are high - and assured</vt:lpstr>
      <vt:lpstr>Technology gives voice to competencies</vt:lpstr>
      <vt:lpstr>Assistive technology is everywhere - 1</vt:lpstr>
      <vt:lpstr>Assistive technology is everywhere -2</vt:lpstr>
      <vt:lpstr>So why doesn’t everyone speak dolphinese?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Underinvestment costs more </vt:lpstr>
      <vt:lpstr>Underinvestment costs more </vt:lpstr>
      <vt:lpstr>Plotting your strengths and weaknesses</vt:lpstr>
      <vt:lpstr>Peeling back the onion…</vt:lpstr>
      <vt:lpstr>Jisc support for digital capability</vt:lpstr>
      <vt:lpstr>Resources &amp; curriculum</vt:lpstr>
      <vt:lpstr>Technical infrastructure and accessibility</vt:lpstr>
      <vt:lpstr>Assistive and access technology</vt:lpstr>
      <vt:lpstr>Going further?</vt:lpstr>
      <vt:lpstr>Going further?</vt:lpstr>
      <vt:lpstr>Going further?</vt:lpstr>
      <vt:lpstr>Find out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Alistair McNaught</dc:creator>
  <cp:lastModifiedBy>Fil McIntyre</cp:lastModifiedBy>
  <cp:revision>73</cp:revision>
  <dcterms:created xsi:type="dcterms:W3CDTF">2017-01-20T20:34:13Z</dcterms:created>
  <dcterms:modified xsi:type="dcterms:W3CDTF">2018-10-25T12:46:05Z</dcterms:modified>
</cp:coreProperties>
</file>